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60" r:id="rId4"/>
    <p:sldId id="258" r:id="rId5"/>
    <p:sldId id="273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r-Latn-CS"/>
          </a:p>
        </p:txBody>
      </p:sp>
      <p:sp>
        <p:nvSpPr>
          <p:cNvPr id="266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702A3D-12F2-40F0-9EE6-93CB87E64967}" type="slidenum">
              <a:rPr lang="hr-HR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 trokut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5" name="Grup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Prostoručno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Prostoručno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Prostoručno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cxnSp>
          <p:nvCxnSpPr>
            <p:cNvPr id="10" name="Ravni poveznik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11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r-Latn-CS"/>
          </a:p>
        </p:txBody>
      </p:sp>
      <p:sp>
        <p:nvSpPr>
          <p:cNvPr id="12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8F0F4"/>
                </a:solidFill>
              </a:defRPr>
            </a:lvl1pPr>
          </a:lstStyle>
          <a:p>
            <a:endParaRPr lang="sr-Latn-CS"/>
          </a:p>
        </p:txBody>
      </p:sp>
      <p:sp>
        <p:nvSpPr>
          <p:cNvPr id="13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9054C0-00F0-4010-BBC3-F7C2186A4BC5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E004C-D2E9-4C91-AEF8-AD778BFECF1B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8C35B-E700-4B06-AF39-1D20871B6926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4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50E92-3572-46C2-9A20-EF27C20AC320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evron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Š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8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03320-E9C0-4149-999C-A792DFECF8F3}" type="slidenum">
              <a:rPr lang="hr-HR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09D0E-E8FD-48D2-B587-9FA5199DC3F7}" type="slidenum">
              <a:rPr lang="hr-HR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0DA05-EAC7-4C3A-9493-7565BD527C56}" type="slidenum">
              <a:rPr lang="hr-HR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D0222-81E3-4BF8-A3B2-956808983A27}" type="slidenum">
              <a:rPr lang="hr-HR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3" name="Rezervirano mjesto podnožj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Rezervirano mjesto broja slajd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CDD26-D077-4DA3-99CF-99069117FF9D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C4E56-15D8-4CA1-80E5-37686274A449}" type="slidenum">
              <a:rPr lang="hr-HR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ručno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Prostoručno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Pravokutni trokut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8" name="Ravni poveznik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Š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Š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hr-HR" noProof="0" smtClean="0"/>
              <a:t>Pritisnite ikonu za dodavanje slike</a:t>
            </a:r>
            <a:endParaRPr lang="en-US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1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12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13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A9537-D98E-4A10-A556-C01B0A223959}" type="slidenum">
              <a:rPr lang="hr-HR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hr-HR" smtClean="0"/>
              <a:t>Kliknite da biste uredili stil naslova matrice</a:t>
            </a:r>
            <a:endParaRPr lang="en-US" smtClean="0"/>
          </a:p>
        </p:txBody>
      </p:sp>
      <p:sp>
        <p:nvSpPr>
          <p:cNvPr id="1033" name="Rezervirano mjesto teksta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sr-Latn-CS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0D2C2587-6002-4D07-B54E-23AC075BF20D}" type="slidenum">
              <a:rPr lang="hr-HR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21" r:id="rId4"/>
    <p:sldLayoutId id="2147483722" r:id="rId5"/>
    <p:sldLayoutId id="2147483723" r:id="rId6"/>
    <p:sldLayoutId id="2147483716" r:id="rId7"/>
    <p:sldLayoutId id="2147483724" r:id="rId8"/>
    <p:sldLayoutId id="2147483725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470025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u="sng" dirty="0" smtClean="0"/>
              <a:t>III. Židovski narod i vjera</a:t>
            </a:r>
            <a:endParaRPr lang="hr-HR" u="sng" dirty="0"/>
          </a:p>
        </p:txBody>
      </p:sp>
      <p:sp>
        <p:nvSpPr>
          <p:cNvPr id="9219" name="Podnaslov 4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hr-HR" sz="4000" b="1" u="sng" smtClean="0"/>
              <a:t>(Judaizam)</a:t>
            </a:r>
          </a:p>
          <a:p>
            <a:pPr marR="0" eaLnBrk="1" hangingPunct="1"/>
            <a:endParaRPr lang="hr-HR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zervirano mjesto sadržaja 1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072063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hr-HR" sz="2400" u="sng" smtClean="0">
                <a:solidFill>
                  <a:srgbClr val="FF0000"/>
                </a:solidFill>
              </a:rPr>
              <a:t>NOVA GODINA (ROŠ HAŠANAH</a:t>
            </a:r>
            <a:r>
              <a:rPr lang="hr-HR" sz="2400" smtClean="0">
                <a:solidFill>
                  <a:srgbClr val="FF0000"/>
                </a:solidFill>
              </a:rPr>
              <a:t>) </a:t>
            </a:r>
            <a:r>
              <a:rPr lang="hr-HR" sz="2400" smtClean="0"/>
              <a:t>-Židovi je slave u rujnu ili listopadu . Ta svečanost govori o Božjem stvaranju svijeta i podsjeća na Božji sud.</a:t>
            </a:r>
          </a:p>
          <a:p>
            <a:pPr eaLnBrk="1" hangingPunct="1">
              <a:buFont typeface="Wingdings 3" pitchFamily="18" charset="2"/>
              <a:buNone/>
            </a:pPr>
            <a:r>
              <a:rPr lang="hr-HR" sz="2400" u="sng" smtClean="0">
                <a:solidFill>
                  <a:srgbClr val="FF0000"/>
                </a:solidFill>
              </a:rPr>
              <a:t>DAN POMIRENJA (JOM KIPUR</a:t>
            </a:r>
            <a:r>
              <a:rPr lang="hr-HR" sz="2400" smtClean="0">
                <a:solidFill>
                  <a:srgbClr val="FF0000"/>
                </a:solidFill>
              </a:rPr>
              <a:t>) </a:t>
            </a:r>
            <a:r>
              <a:rPr lang="hr-HR" sz="2400" smtClean="0"/>
              <a:t>-zadnji čin pokajanja sastoji se od javnog priznavanja grijeha, molitve i posta. To je najsvetiji dan u židovskoj godini:Dan pomirenja.</a:t>
            </a:r>
          </a:p>
          <a:p>
            <a:pPr eaLnBrk="1" hangingPunct="1">
              <a:buFont typeface="Wingdings 3" pitchFamily="18" charset="2"/>
              <a:buNone/>
            </a:pPr>
            <a:r>
              <a:rPr lang="hr-HR" sz="2400" u="sng" smtClean="0">
                <a:solidFill>
                  <a:srgbClr val="FF0000"/>
                </a:solidFill>
              </a:rPr>
              <a:t>BLAGDAN SJENICA (SUKOT</a:t>
            </a:r>
            <a:r>
              <a:rPr lang="hr-HR" sz="2400" smtClean="0">
                <a:solidFill>
                  <a:srgbClr val="FF0000"/>
                </a:solidFill>
              </a:rPr>
              <a:t>) </a:t>
            </a:r>
            <a:r>
              <a:rPr lang="hr-HR" sz="2400" smtClean="0"/>
              <a:t>-Pet dana poslije</a:t>
            </a:r>
            <a:r>
              <a:rPr lang="hr-HR" sz="2400" i="1" smtClean="0"/>
              <a:t> Dana pomirenja </a:t>
            </a:r>
            <a:r>
              <a:rPr lang="hr-HR" sz="2400" smtClean="0"/>
              <a:t> Izraelci slave BLAGDAN SJENICA koji traje tjedan dana. To je njihov najradosniji blagdan kada se sjete kako se bog brinuo za njih u pustinji.</a:t>
            </a:r>
            <a:endParaRPr lang="hr-HR" sz="2400" i="1" smtClean="0"/>
          </a:p>
          <a:p>
            <a:pPr eaLnBrk="1" hangingPunct="1">
              <a:buFont typeface="Wingdings 3" pitchFamily="18" charset="2"/>
              <a:buNone/>
            </a:pPr>
            <a:endParaRPr lang="hr-HR" smtClean="0"/>
          </a:p>
          <a:p>
            <a:pPr eaLnBrk="1" hangingPunct="1">
              <a:buFont typeface="Wingdings 3" pitchFamily="18" charset="2"/>
              <a:buNone/>
            </a:pPr>
            <a:endParaRPr lang="hr-HR" smtClean="0"/>
          </a:p>
          <a:p>
            <a:pPr eaLnBrk="1" hangingPunct="1">
              <a:buFont typeface="Wingdings 3" pitchFamily="18" charset="2"/>
              <a:buNone/>
            </a:pPr>
            <a:endParaRPr lang="hr-HR" smtClean="0"/>
          </a:p>
          <a:p>
            <a:pPr eaLnBrk="1" hangingPunct="1">
              <a:buFont typeface="Wingdings 3" pitchFamily="18" charset="2"/>
              <a:buNone/>
            </a:pPr>
            <a:endParaRPr lang="hr-HR" smtClean="0"/>
          </a:p>
          <a:p>
            <a:pPr eaLnBrk="1" hangingPunct="1">
              <a:buFont typeface="Wingdings 3" pitchFamily="18" charset="2"/>
              <a:buNone/>
            </a:pPr>
            <a:endParaRPr lang="hr-HR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i="1" u="sng" dirty="0" smtClean="0"/>
              <a:t>ŽIDOVSKI BLAGDANI</a:t>
            </a:r>
            <a:endParaRPr lang="hr-HR" i="1" u="sng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zervirano mjesto sadržaja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5072062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hr-HR" sz="2400" u="sng" smtClean="0">
                <a:solidFill>
                  <a:srgbClr val="FF0000"/>
                </a:solidFill>
              </a:rPr>
              <a:t>SVEČANOST SVIJETLA (HANUKA</a:t>
            </a:r>
            <a:r>
              <a:rPr lang="hr-HR" sz="2400" smtClean="0">
                <a:solidFill>
                  <a:srgbClr val="FF0000"/>
                </a:solidFill>
              </a:rPr>
              <a:t>) </a:t>
            </a:r>
            <a:r>
              <a:rPr lang="hr-HR" sz="2400" smtClean="0"/>
              <a:t>–u vrijeme Božica slave SVEČANOST SVIJETLA . Svečanost traje 8 dana,a svaki dan pale po jednu svijeću,što ih podsjeća na pobjedu Jude Makabejca nad Sirijcima.</a:t>
            </a:r>
          </a:p>
          <a:p>
            <a:pPr eaLnBrk="1" hangingPunct="1">
              <a:buFont typeface="Wingdings 3" pitchFamily="18" charset="2"/>
              <a:buNone/>
            </a:pPr>
            <a:endParaRPr lang="hr-HR" sz="2400" smtClean="0"/>
          </a:p>
          <a:p>
            <a:pPr eaLnBrk="1" hangingPunct="1">
              <a:buFont typeface="Wingdings 3" pitchFamily="18" charset="2"/>
              <a:buNone/>
            </a:pPr>
            <a:r>
              <a:rPr lang="hr-HR" sz="2400" u="sng" smtClean="0">
                <a:solidFill>
                  <a:srgbClr val="FF0000"/>
                </a:solidFill>
              </a:rPr>
              <a:t>ŽDRIJEB (PURIM) </a:t>
            </a:r>
            <a:r>
              <a:rPr lang="hr-HR" sz="2400" smtClean="0"/>
              <a:t>-uzbudljiva je i bučna svetkovina koja oživljava događaj kad je kraljica Estera spasila narod od uništenja u vrijeme perzijskog kralja Kserksa . Naziv je dobio po ždrijebu koji je bacio prvi kraljev dostojanstvenik Haman . Slavi se u veljači ili ožujku.</a:t>
            </a:r>
          </a:p>
          <a:p>
            <a:pPr eaLnBrk="1" hangingPunct="1">
              <a:buFont typeface="Wingdings 3" pitchFamily="18" charset="2"/>
              <a:buNone/>
            </a:pPr>
            <a:endParaRPr lang="hr-HR" sz="2400" smtClean="0"/>
          </a:p>
          <a:p>
            <a:pPr eaLnBrk="1" hangingPunct="1">
              <a:buFont typeface="Wingdings 3" pitchFamily="18" charset="2"/>
              <a:buNone/>
            </a:pPr>
            <a:endParaRPr lang="hr-HR" smtClean="0"/>
          </a:p>
          <a:p>
            <a:pPr eaLnBrk="1" hangingPunct="1">
              <a:buFont typeface="Wingdings 3" pitchFamily="18" charset="2"/>
              <a:buNone/>
            </a:pPr>
            <a:endParaRPr lang="hr-HR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i="1" u="sng" dirty="0" smtClean="0"/>
              <a:t>ŽIDOVSKI BLAGDANI</a:t>
            </a:r>
            <a:endParaRPr lang="hr-HR" i="1" u="sng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5072062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hr-HR" sz="2400" u="sng" smtClean="0">
                <a:solidFill>
                  <a:srgbClr val="FF0000"/>
                </a:solidFill>
              </a:rPr>
              <a:t>PROLAZ GOSPODNJI (PESAH-PASHA) </a:t>
            </a:r>
            <a:r>
              <a:rPr lang="hr-HR" sz="2400" smtClean="0"/>
              <a:t>- u vrijeme kršćanskog obilježavanja Uskrsa Židovi slave svoj najpoznatiji blagdan PROLAZ GOSPODNJI. Tim blagdanom završavaju dani beskvasnih kruhova kojima se oživljava uspomena na oslobođenje Izraelaca iz Egipatskog ropstva.</a:t>
            </a:r>
          </a:p>
          <a:p>
            <a:pPr eaLnBrk="1" hangingPunct="1">
              <a:buFont typeface="Wingdings 3" pitchFamily="18" charset="2"/>
              <a:buNone/>
            </a:pPr>
            <a:endParaRPr lang="hr-HR" sz="2400" smtClean="0"/>
          </a:p>
          <a:p>
            <a:pPr eaLnBrk="1" hangingPunct="1">
              <a:buFont typeface="Wingdings 3" pitchFamily="18" charset="2"/>
              <a:buNone/>
            </a:pPr>
            <a:r>
              <a:rPr lang="hr-HR" sz="2400" u="sng" smtClean="0">
                <a:solidFill>
                  <a:srgbClr val="FF0000"/>
                </a:solidFill>
              </a:rPr>
              <a:t>PEDESETNICA (ŠAVUOT) </a:t>
            </a:r>
            <a:r>
              <a:rPr lang="hr-HR" sz="2400" u="sng" smtClean="0"/>
              <a:t>- </a:t>
            </a:r>
            <a:r>
              <a:rPr lang="hr-HR" sz="2400" smtClean="0"/>
              <a:t>pedeseti dan nakon Pashe je PEDESETNICA,spomendan  Saveza sklopljenog na Sinaju i objave Zakona.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i="1" u="sng" dirty="0" smtClean="0"/>
              <a:t>ŽIDOVSKI BLAGDANI</a:t>
            </a:r>
            <a:endParaRPr lang="hr-HR" i="1" u="sng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Monoteizam</a:t>
            </a:r>
            <a:r>
              <a:rPr lang="hr-HR" sz="2400" smtClean="0"/>
              <a:t>-vjera u jednoga Boga</a:t>
            </a:r>
          </a:p>
          <a:p>
            <a:pPr eaLnBrk="1" hangingPunct="1"/>
            <a:endParaRPr lang="hr-HR" sz="2400" smtClean="0"/>
          </a:p>
          <a:p>
            <a:pPr eaLnBrk="1" hangingPunct="1"/>
            <a:r>
              <a:rPr lang="hr-HR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Politeizam</a:t>
            </a:r>
            <a:r>
              <a:rPr lang="hr-HR" sz="2400" smtClean="0"/>
              <a:t> –vjera u više Bogova</a:t>
            </a:r>
          </a:p>
          <a:p>
            <a:pPr eaLnBrk="1" hangingPunct="1"/>
            <a:endParaRPr lang="hr-HR" sz="2400" smtClean="0"/>
          </a:p>
          <a:p>
            <a:pPr eaLnBrk="1" hangingPunct="1"/>
            <a:r>
              <a:rPr lang="hr-HR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Hram</a:t>
            </a:r>
            <a:r>
              <a:rPr lang="hr-HR" sz="2400" smtClean="0"/>
              <a:t>-središnje mjesto židovskog kulta</a:t>
            </a:r>
          </a:p>
          <a:p>
            <a:pPr eaLnBrk="1" hangingPunct="1"/>
            <a:endParaRPr lang="hr-HR" sz="2400" smtClean="0"/>
          </a:p>
          <a:p>
            <a:pPr eaLnBrk="1" hangingPunct="1"/>
            <a:r>
              <a:rPr lang="hr-HR" sz="2400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Antisemitizam</a:t>
            </a:r>
            <a:r>
              <a:rPr lang="hr-HR" sz="2400" smtClean="0"/>
              <a:t>-umjetno stvarana nacionalna mržnja i neprijateljski odnosi prema židovima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hangingPunct="1">
              <a:defRPr/>
            </a:pPr>
            <a:r>
              <a:rPr lang="hr-HR" u="sng" dirty="0" smtClean="0"/>
              <a:t>JOŠ NEKI POJMOVI </a:t>
            </a:r>
            <a:endParaRPr lang="hr-HR" u="sng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Rezervirano mjesto sadržaja 3" descr="20050430_324_Israel_Jerusalem_Old_City_003_Wailing_Wall_(Kotel)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54163" y="1481138"/>
            <a:ext cx="6035675" cy="4525962"/>
          </a:xfrm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hangingPunct="1">
              <a:defRPr/>
            </a:pPr>
            <a:r>
              <a:rPr lang="hr-HR" u="sng" dirty="0" smtClean="0"/>
              <a:t>MOLITVA PRED ZIDOM PLAČA</a:t>
            </a:r>
            <a:endParaRPr lang="hr-HR" u="sng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Rezervirano mjesto sadržaja 3" descr="RABINI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95400" y="1600200"/>
            <a:ext cx="6477000" cy="4114800"/>
          </a:xfrm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hr-HR" u="sng" dirty="0" smtClean="0"/>
              <a:t> RABINI U MOLITVI</a:t>
            </a:r>
            <a:endParaRPr lang="hr-HR" u="sng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Rezervirano mjesto sadržaja 17" descr="SVIJEĆNJAK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1600200"/>
            <a:ext cx="6477000" cy="4038600"/>
          </a:xfrm>
        </p:spPr>
      </p:pic>
      <p:sp>
        <p:nvSpPr>
          <p:cNvPr id="14" name="Naslov 1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hr-HR" u="sng" dirty="0" smtClean="0"/>
              <a:t>SEDMEROKRAKI SVIJEĆNJAK</a:t>
            </a:r>
            <a:endParaRPr lang="hr-HR" u="sn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ctrTitle"/>
          </p:nvPr>
        </p:nvSpPr>
        <p:spPr>
          <a:xfrm>
            <a:off x="685800" y="3810001"/>
            <a:ext cx="7772400" cy="1066800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hr-HR" sz="1800" dirty="0" smtClean="0"/>
              <a:t>IZVOR:UDŽBENIK ZA KATOLIČKI VJERONAUK “ZAJEDNO U LJUBAVI”</a:t>
            </a:r>
            <a:endParaRPr lang="hr-HR" sz="1800" dirty="0"/>
          </a:p>
        </p:txBody>
      </p:sp>
      <p:sp>
        <p:nvSpPr>
          <p:cNvPr id="25603" name="Podnaslov 4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7772400" cy="1200150"/>
          </a:xfrm>
        </p:spPr>
        <p:txBody>
          <a:bodyPr/>
          <a:lstStyle/>
          <a:p>
            <a:pPr marR="0" algn="ctr"/>
            <a:r>
              <a:rPr lang="hr-HR" sz="4400" smtClean="0"/>
              <a:t> </a:t>
            </a:r>
            <a:r>
              <a:rPr lang="hr-HR" sz="2800" smtClean="0"/>
              <a:t>PREZENTACIJU</a:t>
            </a:r>
            <a:r>
              <a:rPr lang="hr-HR" sz="4400" smtClean="0"/>
              <a:t> </a:t>
            </a:r>
            <a:r>
              <a:rPr lang="hr-HR" sz="2800" smtClean="0"/>
              <a:t>NAPRAVIO :                MARKO SEKOL, 7.a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2400" smtClean="0"/>
              <a:t>Od tri svjetske religije židovska je vjera(judaizam)najstarija i,povijesno i teološki gledajući,</a:t>
            </a:r>
            <a:r>
              <a:rPr lang="hr-HR" sz="2400" smtClean="0">
                <a:solidFill>
                  <a:srgbClr val="FF0000"/>
                </a:solidFill>
              </a:rPr>
              <a:t>izvor je kršćanstva i islama</a:t>
            </a:r>
            <a:r>
              <a:rPr lang="hr-HR" sz="2400" smtClean="0"/>
              <a:t>.</a:t>
            </a:r>
          </a:p>
          <a:p>
            <a:pPr eaLnBrk="1" hangingPunct="1"/>
            <a:r>
              <a:rPr lang="hr-HR" sz="2400" smtClean="0"/>
              <a:t>Židovstvo je utemeljeno na </a:t>
            </a:r>
            <a:r>
              <a:rPr lang="hr-HR" sz="2400" smtClean="0">
                <a:solidFill>
                  <a:srgbClr val="FF0000"/>
                </a:solidFill>
              </a:rPr>
              <a:t>vjeri u jednoga Boga,</a:t>
            </a:r>
            <a:r>
              <a:rPr lang="hr-HR" sz="2400" smtClean="0"/>
              <a:t>koji je stvoritelj i vladar cijeloga svijeta.</a:t>
            </a:r>
            <a:endParaRPr lang="hr-HR" sz="2400" u="sng" smtClean="0"/>
          </a:p>
          <a:p>
            <a:pPr eaLnBrk="1" hangingPunct="1"/>
            <a:r>
              <a:rPr lang="hr-HR" sz="2400" smtClean="0"/>
              <a:t>Židovi su Izraelci koji se tako nazivaju od VI.st.pr.Krista nakon povratka iz babilonskog ropstva.</a:t>
            </a:r>
          </a:p>
          <a:p>
            <a:pPr eaLnBrk="1" hangingPunct="1"/>
            <a:r>
              <a:rPr lang="hr-HR" sz="2400" smtClean="0"/>
              <a:t>Danas na svijetu živi oko </a:t>
            </a:r>
            <a:r>
              <a:rPr lang="hr-HR" sz="2400" smtClean="0">
                <a:solidFill>
                  <a:srgbClr val="FF0000"/>
                </a:solidFill>
              </a:rPr>
              <a:t>15 milijuna </a:t>
            </a:r>
            <a:r>
              <a:rPr lang="hr-HR" sz="2400" smtClean="0"/>
              <a:t>Židova.</a:t>
            </a:r>
          </a:p>
          <a:p>
            <a:pPr eaLnBrk="1" hangingPunct="1"/>
            <a:endParaRPr lang="hr-HR" smtClean="0">
              <a:solidFill>
                <a:srgbClr val="FF0000"/>
              </a:solidFill>
            </a:endParaRPr>
          </a:p>
          <a:p>
            <a:pPr eaLnBrk="1" hangingPunct="1"/>
            <a:endParaRPr lang="hr-HR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i="1" u="sng" dirty="0" smtClean="0"/>
              <a:t>Judaizam</a:t>
            </a:r>
            <a:endParaRPr lang="hr-HR" i="1" u="sn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 eaLnBrk="1" hangingPunct="1"/>
            <a:r>
              <a:rPr lang="hr-HR" smtClean="0"/>
              <a:t>Današnji simbol izraelske države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hangingPunct="1">
              <a:defRPr/>
            </a:pPr>
            <a:r>
              <a:rPr lang="hr-HR" u="sng" dirty="0" smtClean="0"/>
              <a:t>Simbol izraelske države</a:t>
            </a:r>
            <a:endParaRPr lang="hr-HR" u="sng" dirty="0"/>
          </a:p>
        </p:txBody>
      </p:sp>
      <p:pic>
        <p:nvPicPr>
          <p:cNvPr id="11268" name="Slika 3" descr="th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981200"/>
            <a:ext cx="4419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z="2400" smtClean="0"/>
              <a:t>Biblija,koju kršćani označavaju kao Stari zavjet, za Židovski je narod knjiga Božjeg spasenja </a:t>
            </a:r>
            <a:r>
              <a:rPr lang="hr-HR" sz="2400" smtClean="0">
                <a:solidFill>
                  <a:srgbClr val="FF0000"/>
                </a:solidFill>
              </a:rPr>
              <a:t>Sveta knjiga</a:t>
            </a:r>
            <a:r>
              <a:rPr lang="hr-HR" sz="2400" smtClean="0"/>
              <a:t>.</a:t>
            </a:r>
          </a:p>
          <a:p>
            <a:pPr eaLnBrk="1" hangingPunct="1"/>
            <a:r>
              <a:rPr lang="hr-HR" sz="2400" smtClean="0"/>
              <a:t>Tri dijela Hebrejske Biblije su:</a:t>
            </a:r>
            <a:r>
              <a:rPr lang="hr-HR" sz="2400" smtClean="0">
                <a:solidFill>
                  <a:srgbClr val="FF0000"/>
                </a:solidFill>
              </a:rPr>
              <a:t>Zakon</a:t>
            </a:r>
            <a:r>
              <a:rPr lang="hr-HR" sz="2400" smtClean="0"/>
              <a:t>(Tora),</a:t>
            </a:r>
            <a:r>
              <a:rPr lang="hr-HR" sz="2400" smtClean="0">
                <a:solidFill>
                  <a:srgbClr val="FF0000"/>
                </a:solidFill>
              </a:rPr>
              <a:t>Proroci</a:t>
            </a:r>
            <a:r>
              <a:rPr lang="hr-HR" sz="2400" smtClean="0"/>
              <a:t> i </a:t>
            </a:r>
            <a:r>
              <a:rPr lang="hr-HR" sz="2400" smtClean="0">
                <a:solidFill>
                  <a:srgbClr val="FF0000"/>
                </a:solidFill>
              </a:rPr>
              <a:t>Spisi</a:t>
            </a:r>
            <a:r>
              <a:rPr lang="hr-HR" sz="2400" smtClean="0"/>
              <a:t>.</a:t>
            </a:r>
          </a:p>
          <a:p>
            <a:pPr eaLnBrk="1" hangingPunct="1"/>
            <a:r>
              <a:rPr lang="hr-HR" sz="2400" smtClean="0"/>
              <a:t>Petoknjižje se sastoji od:</a:t>
            </a:r>
            <a:r>
              <a:rPr lang="hr-HR" sz="2400" smtClean="0">
                <a:solidFill>
                  <a:srgbClr val="FF0000"/>
                </a:solidFill>
              </a:rPr>
              <a:t>knjige</a:t>
            </a:r>
            <a:r>
              <a:rPr lang="hr-HR" sz="2400" smtClean="0"/>
              <a:t> </a:t>
            </a:r>
            <a:r>
              <a:rPr lang="hr-HR" sz="2400" smtClean="0">
                <a:solidFill>
                  <a:srgbClr val="FF0000"/>
                </a:solidFill>
              </a:rPr>
              <a:t>Postanka,knjige Izlaska,Levitskog zakonika,knjiga Brojeva,Ponovljenog zakona</a:t>
            </a:r>
            <a:r>
              <a:rPr lang="hr-HR" sz="2400" smtClean="0"/>
              <a:t>.</a:t>
            </a:r>
          </a:p>
          <a:p>
            <a:pPr eaLnBrk="1" hangingPunct="1"/>
            <a:r>
              <a:rPr lang="hr-HR" sz="2400" smtClean="0"/>
              <a:t>Spisi obuhvaćaju 11 raznorodnih knjiga primjerice psalme, mudrosne knjige i povijesne knjige, tužaljke</a:t>
            </a:r>
          </a:p>
          <a:p>
            <a:pPr eaLnBrk="1" hangingPunct="1"/>
            <a:endParaRPr lang="hr-HR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i="1" u="sng" dirty="0" smtClean="0"/>
              <a:t>Biblija-sveta knjiga izraelsko</a:t>
            </a:r>
            <a:r>
              <a:rPr lang="hr-HR" i="1" dirty="0" smtClean="0"/>
              <a:t>g </a:t>
            </a:r>
            <a:r>
              <a:rPr lang="hr-HR" i="1" u="sng" dirty="0" smtClean="0"/>
              <a:t>naroda</a:t>
            </a:r>
            <a:endParaRPr lang="hr-HR" i="1" u="sn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Rezervirano mjesto sadržaja 3" descr="TORAH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74788" y="1481138"/>
            <a:ext cx="6194425" cy="4525962"/>
          </a:xfrm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defRPr/>
            </a:pPr>
            <a:r>
              <a:rPr lang="hr-HR" u="sng" dirty="0" smtClean="0"/>
              <a:t>TORA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zervirano mjesto sadržaja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eaLnBrk="1" hangingPunct="1"/>
            <a:r>
              <a:rPr lang="hr-HR" sz="2400" smtClean="0">
                <a:solidFill>
                  <a:srgbClr val="FF0000"/>
                </a:solidFill>
              </a:rPr>
              <a:t>POSTANAK</a:t>
            </a:r>
            <a:r>
              <a:rPr lang="hr-HR" sz="2400" smtClean="0"/>
              <a:t>-je knjiga početaka. Izvješćuje o stvaranju svijeta i čovjeka, o ulasku grijeha i trpljenja u svijet te o Božjem obećanju spasenja.</a:t>
            </a:r>
          </a:p>
          <a:p>
            <a:pPr eaLnBrk="1" hangingPunct="1"/>
            <a:endParaRPr lang="hr-HR" sz="2400" smtClean="0"/>
          </a:p>
          <a:p>
            <a:pPr eaLnBrk="1" hangingPunct="1"/>
            <a:r>
              <a:rPr lang="hr-HR" sz="2400" smtClean="0">
                <a:solidFill>
                  <a:srgbClr val="FF0000"/>
                </a:solidFill>
              </a:rPr>
              <a:t>IZLAZAK</a:t>
            </a:r>
            <a:r>
              <a:rPr lang="hr-HR" sz="2400" smtClean="0"/>
              <a:t>-je knjiga koja govori o izlasku izraelskoga naroda iz egipatskog ropstva pod vodstvom Mojsija i o nastanku Izraelaca kao naroda.</a:t>
            </a:r>
          </a:p>
          <a:p>
            <a:pPr eaLnBrk="1" hangingPunct="1"/>
            <a:endParaRPr lang="hr-HR" sz="2400" smtClean="0"/>
          </a:p>
          <a:p>
            <a:pPr eaLnBrk="1" hangingPunct="1"/>
            <a:r>
              <a:rPr lang="hr-HR" sz="2400" smtClean="0">
                <a:solidFill>
                  <a:srgbClr val="FF0000"/>
                </a:solidFill>
              </a:rPr>
              <a:t>LEVITSKI ZAKONIK-</a:t>
            </a:r>
            <a:r>
              <a:rPr lang="hr-HR" sz="2400" smtClean="0">
                <a:solidFill>
                  <a:schemeClr val="tx2"/>
                </a:solidFill>
              </a:rPr>
              <a:t>je knjiga propisa koje je Bog dao svojemu narodu po Mojsiju na Sinaju.</a:t>
            </a:r>
          </a:p>
          <a:p>
            <a:pPr eaLnBrk="1" hangingPunct="1"/>
            <a:endParaRPr lang="hr-HR" smtClean="0">
              <a:solidFill>
                <a:schemeClr val="tx2"/>
              </a:solidFill>
            </a:endParaRPr>
          </a:p>
          <a:p>
            <a:pPr eaLnBrk="1" hangingPunct="1"/>
            <a:endParaRPr lang="hr-HR" smtClean="0">
              <a:solidFill>
                <a:srgbClr val="FF0000"/>
              </a:solidFill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i="1" u="sng" dirty="0" smtClean="0">
                <a:effectLst/>
              </a:rPr>
              <a:t>Petoknjižje</a:t>
            </a:r>
            <a:endParaRPr lang="hr-HR" i="1" u="sng" dirty="0"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eaLnBrk="1" hangingPunct="1"/>
            <a:r>
              <a:rPr lang="hr-HR" sz="2400" smtClean="0">
                <a:solidFill>
                  <a:srgbClr val="FF0000"/>
                </a:solidFill>
              </a:rPr>
              <a:t>BROJEVI</a:t>
            </a:r>
            <a:r>
              <a:rPr lang="hr-HR" sz="2400" smtClean="0">
                <a:solidFill>
                  <a:schemeClr val="tx2"/>
                </a:solidFill>
              </a:rPr>
              <a:t>- su knjiga koja opisuje spasenjsku povijest Izraelaca u razdoblju od 40 godina življenja i lutanja sinajskom pustinjom nakon bijega iz Egipta.</a:t>
            </a:r>
          </a:p>
          <a:p>
            <a:pPr eaLnBrk="1" hangingPunct="1"/>
            <a:endParaRPr lang="hr-HR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hr-HR" sz="2400" smtClean="0">
                <a:solidFill>
                  <a:schemeClr val="accent2"/>
                </a:solidFill>
              </a:rPr>
              <a:t>PONOVLJENI ZAKON</a:t>
            </a:r>
            <a:r>
              <a:rPr lang="hr-HR" sz="2400" smtClean="0"/>
              <a:t>- je knjiga obnove i  prilagođenja   Mojsijeva Zakona novim prilikama;napisana je u obliku  Mojsijeva oproštajnog govora narodu prije ulaska u obećanu zemlju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i="1" u="sng" dirty="0" smtClean="0">
                <a:effectLst/>
              </a:rPr>
              <a:t>Petoknjižje</a:t>
            </a:r>
            <a:endParaRPr lang="hr-HR" i="1" u="sng" dirty="0">
              <a:effectLst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sz="2400" smtClean="0"/>
              <a:t>Osmi dan nakon rođenja dječaci dobivaju ime. Obredom obrezanja postaju pripadnici Božjega naroda .</a:t>
            </a:r>
          </a:p>
          <a:p>
            <a:pPr eaLnBrk="1" hangingPunct="1"/>
            <a:r>
              <a:rPr lang="hr-HR" sz="2400" smtClean="0"/>
              <a:t> Prve riječi koje dijete nauči su&gt;</a:t>
            </a:r>
            <a:r>
              <a:rPr lang="hr-HR" sz="2400" smtClean="0">
                <a:solidFill>
                  <a:srgbClr val="FF0000"/>
                </a:solidFill>
              </a:rPr>
              <a:t>ŠEMA  JISRAEL</a:t>
            </a:r>
            <a:r>
              <a:rPr lang="hr-HR" sz="2400" smtClean="0"/>
              <a:t>&lt;-odlomak iz Biblije  u kojem se </a:t>
            </a:r>
            <a:r>
              <a:rPr lang="hr-HR" sz="2400" smtClean="0">
                <a:solidFill>
                  <a:srgbClr val="0D0D0D"/>
                </a:solidFill>
              </a:rPr>
              <a:t>nalazi</a:t>
            </a:r>
            <a:r>
              <a:rPr lang="hr-HR" sz="2400" smtClean="0"/>
              <a:t> bit židovske vjere.</a:t>
            </a:r>
          </a:p>
          <a:p>
            <a:pPr eaLnBrk="1" hangingPunct="1"/>
            <a:r>
              <a:rPr lang="hr-HR" sz="2400" smtClean="0">
                <a:solidFill>
                  <a:schemeClr val="accent2"/>
                </a:solidFill>
              </a:rPr>
              <a:t>BAR MICVA</a:t>
            </a:r>
            <a:r>
              <a:rPr lang="hr-HR" sz="2400" smtClean="0"/>
              <a:t>(sin</a:t>
            </a:r>
            <a:r>
              <a:rPr lang="hr-HR" sz="2400" smtClean="0">
                <a:solidFill>
                  <a:schemeClr val="accent2"/>
                </a:solidFill>
              </a:rPr>
              <a:t> </a:t>
            </a:r>
            <a:r>
              <a:rPr lang="hr-HR" sz="2400" smtClean="0"/>
              <a:t>zapovijedi)-na trinaesti rođendan dječak postaje muškarac . To se označava obredom </a:t>
            </a:r>
            <a:r>
              <a:rPr lang="hr-HR" sz="2400" smtClean="0">
                <a:solidFill>
                  <a:srgbClr val="FF0000"/>
                </a:solidFill>
              </a:rPr>
              <a:t>Bar micva </a:t>
            </a:r>
            <a:r>
              <a:rPr lang="hr-HR" sz="2400" smtClean="0"/>
              <a:t>. U subotu nakon rođendana dječak prvi put javno čita ulomak iz svitka Tore za vrijeme bogoslužja u sinagogi.</a:t>
            </a:r>
          </a:p>
          <a:p>
            <a:pPr eaLnBrk="1" hangingPunct="1"/>
            <a:endParaRPr lang="hr-HR" smtClean="0">
              <a:solidFill>
                <a:srgbClr val="0D0D0D"/>
              </a:solidFill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i="1" u="sng" dirty="0" smtClean="0"/>
              <a:t>Židovski vjernički život</a:t>
            </a:r>
            <a:endParaRPr lang="hr-HR" i="1" u="sng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sz="2400" smtClean="0">
                <a:solidFill>
                  <a:schemeClr val="accent2"/>
                </a:solidFill>
              </a:rPr>
              <a:t>BAT MICVA </a:t>
            </a:r>
            <a:r>
              <a:rPr lang="hr-HR" sz="2400" smtClean="0"/>
              <a:t>(kći zapovijedi)-židovska djevojka postaje </a:t>
            </a:r>
            <a:r>
              <a:rPr lang="hr-HR" sz="2400" smtClean="0">
                <a:solidFill>
                  <a:srgbClr val="0D0D0D"/>
                </a:solidFill>
              </a:rPr>
              <a:t>punoljetna sa navršenih 12 godina.</a:t>
            </a:r>
          </a:p>
          <a:p>
            <a:pPr eaLnBrk="1" hangingPunct="1"/>
            <a:endParaRPr lang="hr-HR" sz="2400" smtClean="0">
              <a:solidFill>
                <a:srgbClr val="0D0D0D"/>
              </a:solidFill>
            </a:endParaRPr>
          </a:p>
          <a:p>
            <a:pPr eaLnBrk="1" hangingPunct="1"/>
            <a:r>
              <a:rPr lang="hr-HR" sz="2400" smtClean="0">
                <a:solidFill>
                  <a:srgbClr val="0D0D0D"/>
                </a:solidFill>
              </a:rPr>
              <a:t>Pobožni se Židov moli 3 puta dnevno-ujutro,poslije podne i navečer . Kad moli na glavu stavlja kapicu ili šešir </a:t>
            </a:r>
          </a:p>
          <a:p>
            <a:pPr eaLnBrk="1" hangingPunct="1"/>
            <a:r>
              <a:rPr lang="hr-HR" sz="2400" smtClean="0">
                <a:solidFill>
                  <a:srgbClr val="0D0D0D"/>
                </a:solidFill>
              </a:rPr>
              <a:t>Hrana koju jedu Židovi mora biti </a:t>
            </a:r>
            <a:r>
              <a:rPr lang="hr-HR" sz="2400" smtClean="0">
                <a:solidFill>
                  <a:srgbClr val="FF0000"/>
                </a:solidFill>
              </a:rPr>
              <a:t>čista(košer)</a:t>
            </a:r>
            <a:r>
              <a:rPr lang="hr-HR" sz="2400" smtClean="0">
                <a:solidFill>
                  <a:srgbClr val="0D0D0D"/>
                </a:solidFill>
              </a:rPr>
              <a:t>. Mesni i mliječni proizvodi se ne jedu zajedno i ne  smiju jesti životinju dok iz nje ne puste krv . </a:t>
            </a:r>
            <a:r>
              <a:rPr lang="hr-HR" sz="2400" smtClean="0">
                <a:solidFill>
                  <a:srgbClr val="FF0000"/>
                </a:solidFill>
              </a:rPr>
              <a:t>Zabranjena je svinjetina </a:t>
            </a:r>
            <a:r>
              <a:rPr lang="hr-HR" sz="2400" smtClean="0">
                <a:solidFill>
                  <a:srgbClr val="0D0D0D"/>
                </a:solidFill>
              </a:rPr>
              <a:t>. Oni jedu gorke trave što ih podsjeća na gorčinu života.</a:t>
            </a:r>
          </a:p>
          <a:p>
            <a:pPr eaLnBrk="1" hangingPunct="1">
              <a:buFont typeface="Wingdings 3" pitchFamily="18" charset="2"/>
              <a:buNone/>
            </a:pPr>
            <a:endParaRPr lang="hr-HR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i="1" u="sng" dirty="0" smtClean="0"/>
              <a:t>Židovski vjernički život</a:t>
            </a:r>
            <a:endParaRPr lang="hr-HR" i="1" u="sng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Gomilanj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680</Words>
  <Application>Microsoft Office PowerPoint</Application>
  <PresentationFormat>On-screen Show (4:3)</PresentationFormat>
  <Paragraphs>63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Lucida Sans Unicode</vt:lpstr>
      <vt:lpstr>Wingdings 3</vt:lpstr>
      <vt:lpstr>Verdana</vt:lpstr>
      <vt:lpstr>Wingdings 2</vt:lpstr>
      <vt:lpstr>Gomilanje</vt:lpstr>
      <vt:lpstr>III. Židovski narod i vjera</vt:lpstr>
      <vt:lpstr>Judaizam</vt:lpstr>
      <vt:lpstr>Simbol izraelske države</vt:lpstr>
      <vt:lpstr>Biblija-sveta knjiga izraelskog naroda</vt:lpstr>
      <vt:lpstr>TORA</vt:lpstr>
      <vt:lpstr>Petoknjižje</vt:lpstr>
      <vt:lpstr>Petoknjižje</vt:lpstr>
      <vt:lpstr>Židovski vjernički život</vt:lpstr>
      <vt:lpstr>Židovski vjernički život</vt:lpstr>
      <vt:lpstr>ŽIDOVSKI BLAGDANI</vt:lpstr>
      <vt:lpstr>ŽIDOVSKI BLAGDANI</vt:lpstr>
      <vt:lpstr>ŽIDOVSKI BLAGDANI</vt:lpstr>
      <vt:lpstr>JOŠ NEKI POJMOVI </vt:lpstr>
      <vt:lpstr>MOLITVA PRED ZIDOM PLAČA</vt:lpstr>
      <vt:lpstr> RABINI U MOLITVI</vt:lpstr>
      <vt:lpstr>SEDMEROKRAKI SVIJEĆNJAK</vt:lpstr>
      <vt:lpstr>IZVOR:UDŽBENIK ZA KATOLIČKI VJERONAUK “ZAJEDNO U LJUBAVI”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Marta Kovačević</dc:creator>
  <cp:lastModifiedBy>Marta Kovačević</cp:lastModifiedBy>
  <cp:revision>33</cp:revision>
  <cp:lastPrinted>1601-01-01T00:00:00Z</cp:lastPrinted>
  <dcterms:created xsi:type="dcterms:W3CDTF">1601-01-01T00:00:00Z</dcterms:created>
  <dcterms:modified xsi:type="dcterms:W3CDTF">2015-04-09T12:41:08Z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