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91" r:id="rId3"/>
    <p:sldId id="288" r:id="rId4"/>
    <p:sldId id="293" r:id="rId5"/>
    <p:sldId id="292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94" r:id="rId24"/>
    <p:sldId id="276" r:id="rId25"/>
    <p:sldId id="295" r:id="rId26"/>
    <p:sldId id="277" r:id="rId27"/>
    <p:sldId id="289" r:id="rId28"/>
    <p:sldId id="278" r:id="rId29"/>
    <p:sldId id="296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97" r:id="rId3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95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2574-29CE-4993-BE9C-2EA8E34AA3B3}" type="datetimeFigureOut">
              <a:rPr lang="hr-HR" smtClean="0"/>
              <a:pPr/>
              <a:t>11.3.2015.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37D29-48D0-4FEE-A422-0BA9F2919D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2574-29CE-4993-BE9C-2EA8E34AA3B3}" type="datetimeFigureOut">
              <a:rPr lang="hr-HR" smtClean="0"/>
              <a:pPr/>
              <a:t>11.3.2015.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37D29-48D0-4FEE-A422-0BA9F2919D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2574-29CE-4993-BE9C-2EA8E34AA3B3}" type="datetimeFigureOut">
              <a:rPr lang="hr-HR" smtClean="0"/>
              <a:pPr/>
              <a:t>11.3.2015.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37D29-48D0-4FEE-A422-0BA9F2919DBD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2574-29CE-4993-BE9C-2EA8E34AA3B3}" type="datetimeFigureOut">
              <a:rPr lang="hr-HR" smtClean="0"/>
              <a:pPr/>
              <a:t>11.3.2015.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37D29-48D0-4FEE-A422-0BA9F2919DB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2574-29CE-4993-BE9C-2EA8E34AA3B3}" type="datetimeFigureOut">
              <a:rPr lang="hr-HR" smtClean="0"/>
              <a:pPr/>
              <a:t>11.3.2015.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37D29-48D0-4FEE-A422-0BA9F2919D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2574-29CE-4993-BE9C-2EA8E34AA3B3}" type="datetimeFigureOut">
              <a:rPr lang="hr-HR" smtClean="0"/>
              <a:pPr/>
              <a:t>11.3.2015.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37D29-48D0-4FEE-A422-0BA9F2919DB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2574-29CE-4993-BE9C-2EA8E34AA3B3}" type="datetimeFigureOut">
              <a:rPr lang="hr-HR" smtClean="0"/>
              <a:pPr/>
              <a:t>11.3.2015.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37D29-48D0-4FEE-A422-0BA9F2919D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2574-29CE-4993-BE9C-2EA8E34AA3B3}" type="datetimeFigureOut">
              <a:rPr lang="hr-HR" smtClean="0"/>
              <a:pPr/>
              <a:t>11.3.2015.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37D29-48D0-4FEE-A422-0BA9F2919D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2574-29CE-4993-BE9C-2EA8E34AA3B3}" type="datetimeFigureOut">
              <a:rPr lang="hr-HR" smtClean="0"/>
              <a:pPr/>
              <a:t>11.3.2015.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37D29-48D0-4FEE-A422-0BA9F2919D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2574-29CE-4993-BE9C-2EA8E34AA3B3}" type="datetimeFigureOut">
              <a:rPr lang="hr-HR" smtClean="0"/>
              <a:pPr/>
              <a:t>11.3.2015.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37D29-48D0-4FEE-A422-0BA9F2919DB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62574-29CE-4993-BE9C-2EA8E34AA3B3}" type="datetimeFigureOut">
              <a:rPr lang="hr-HR" smtClean="0"/>
              <a:pPr/>
              <a:t>11.3.2015.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37D29-48D0-4FEE-A422-0BA9F2919DB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9F62574-29CE-4993-BE9C-2EA8E34AA3B3}" type="datetimeFigureOut">
              <a:rPr lang="hr-HR" smtClean="0"/>
              <a:pPr/>
              <a:t>11.3.2015.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F137D29-48D0-4FEE-A422-0BA9F2919DB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idx="4294967295"/>
          </p:nvPr>
        </p:nvSpPr>
        <p:spPr>
          <a:xfrm>
            <a:off x="0" y="338138"/>
            <a:ext cx="8229600" cy="1252537"/>
          </a:xfrm>
        </p:spPr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</a:rPr>
              <a:t/>
            </a:r>
            <a:br>
              <a:rPr lang="hr-HR" b="1" dirty="0" smtClean="0">
                <a:solidFill>
                  <a:schemeClr val="tx1"/>
                </a:solidFill>
              </a:rPr>
            </a:br>
            <a:r>
              <a:rPr lang="hr-HR" b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hr-HR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hr-HR" b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hr-HR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hr-HR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hr-H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idx="4294967295"/>
          </p:nvPr>
        </p:nvSpPr>
        <p:spPr>
          <a:xfrm>
            <a:off x="0" y="836712"/>
            <a:ext cx="9144000" cy="5262463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hr-HR" sz="8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PRAVILNIK </a:t>
            </a:r>
          </a:p>
          <a:p>
            <a:pPr algn="ctr">
              <a:buNone/>
            </a:pPr>
            <a:r>
              <a:rPr lang="hr-HR" sz="8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r-HR" sz="9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</a:t>
            </a:r>
            <a:r>
              <a:rPr lang="hr-HR" sz="7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</a:t>
            </a:r>
            <a:r>
              <a:rPr lang="hr-HR" sz="7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NAČINU   POSTUPANJA ODGOJNO-OBRAZOVNIH</a:t>
            </a:r>
          </a:p>
          <a:p>
            <a:pPr algn="ctr">
              <a:buNone/>
            </a:pPr>
            <a:r>
              <a:rPr lang="hr-HR" sz="7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RADNIKA </a:t>
            </a:r>
            <a:r>
              <a:rPr lang="hr-HR" sz="70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r-HR" sz="7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ŠKOLSKIH USTANOVA  U</a:t>
            </a:r>
          </a:p>
          <a:p>
            <a:pPr algn="ctr">
              <a:buNone/>
            </a:pPr>
            <a:endParaRPr lang="hr-HR" sz="7000" dirty="0" smtClean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hr-HR" sz="7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PODUZIMANJU MJERA ZAŠTITE PRAVA UČENIKA </a:t>
            </a:r>
          </a:p>
          <a:p>
            <a:pPr algn="ctr">
              <a:buNone/>
            </a:pPr>
            <a:r>
              <a:rPr lang="hr-HR" sz="7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 PRIJAVE SVAKOG KRŠENJA TIH PRAVA </a:t>
            </a:r>
          </a:p>
          <a:p>
            <a:pPr algn="ctr">
              <a:buNone/>
            </a:pPr>
            <a:r>
              <a:rPr lang="hr-HR" sz="7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NADLEŽNIM TIJELIMA</a:t>
            </a:r>
          </a:p>
          <a:p>
            <a:pPr algn="ctr">
              <a:buNone/>
            </a:pPr>
            <a:endParaRPr lang="hr-HR" sz="6000" dirty="0" smtClean="0">
              <a:solidFill>
                <a:schemeClr val="accent3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hr-HR" sz="6000" dirty="0" smtClean="0">
              <a:solidFill>
                <a:schemeClr val="accent3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r">
              <a:buNone/>
            </a:pPr>
            <a:r>
              <a:rPr lang="hr-HR" sz="4500" b="1" dirty="0" smtClean="0"/>
              <a:t>Pripremila : </a:t>
            </a:r>
            <a:endParaRPr lang="hr-HR" sz="4500" b="1" dirty="0" smtClean="0"/>
          </a:p>
          <a:p>
            <a:pPr marL="0" indent="0" algn="r">
              <a:buNone/>
            </a:pPr>
            <a:endParaRPr lang="hr-HR" sz="4500" b="1" dirty="0"/>
          </a:p>
          <a:p>
            <a:pPr marL="0" indent="0" algn="r">
              <a:buNone/>
            </a:pPr>
            <a:r>
              <a:rPr lang="hr-HR" sz="5000" b="1" dirty="0" smtClean="0"/>
              <a:t>Valerija </a:t>
            </a:r>
            <a:r>
              <a:rPr lang="hr-HR" sz="5000" b="1" dirty="0" err="1" smtClean="0"/>
              <a:t>Baran</a:t>
            </a:r>
            <a:r>
              <a:rPr lang="hr-HR" sz="5000" b="1" dirty="0" smtClean="0"/>
              <a:t>,</a:t>
            </a:r>
          </a:p>
          <a:p>
            <a:pPr marL="0" indent="0" algn="r">
              <a:buNone/>
            </a:pPr>
            <a:r>
              <a:rPr lang="hr-HR" sz="5000" b="1" dirty="0" smtClean="0"/>
              <a:t> pedagoginja OŠ bana Josipa Jelačića</a:t>
            </a:r>
            <a:endParaRPr lang="hr-HR" sz="5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11560" y="2204864"/>
            <a:ext cx="8075240" cy="3814936"/>
          </a:xfrm>
        </p:spPr>
        <p:txBody>
          <a:bodyPr/>
          <a:lstStyle/>
          <a:p>
            <a:pPr algn="ctr"/>
            <a:r>
              <a:rPr lang="hr-HR" dirty="0" smtClean="0"/>
              <a:t>Z</a:t>
            </a:r>
            <a:r>
              <a:rPr lang="vi-VN" dirty="0" smtClean="0"/>
              <a:t>aštitu prava učenika osigurat će odgojno-obrazovni radnici i ravnatelj</a:t>
            </a:r>
            <a:endParaRPr lang="hr-HR" dirty="0" smtClean="0"/>
          </a:p>
          <a:p>
            <a:pPr algn="ctr"/>
            <a:endParaRPr lang="hr-HR" dirty="0" smtClean="0"/>
          </a:p>
          <a:p>
            <a:pPr algn="ctr"/>
            <a:r>
              <a:rPr lang="hr-HR" dirty="0" smtClean="0"/>
              <a:t>Postupiti </a:t>
            </a:r>
            <a:r>
              <a:rPr lang="vi-VN" dirty="0" smtClean="0"/>
              <a:t>u skladu s Protokolom o postupanju u slučaju nasilja među djecom i mladima </a:t>
            </a:r>
            <a:endParaRPr lang="hr-HR" dirty="0" smtClean="0"/>
          </a:p>
          <a:p>
            <a:pPr algn="ctr"/>
            <a:endParaRPr lang="hr-HR" dirty="0" smtClean="0"/>
          </a:p>
          <a:p>
            <a:pPr>
              <a:buNone/>
            </a:pP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b="1" dirty="0" smtClean="0">
                <a:solidFill>
                  <a:schemeClr val="bg1"/>
                </a:solidFill>
              </a:rPr>
              <a:t>U slučaju nasilja među učenicima</a:t>
            </a:r>
            <a:endParaRPr lang="hr-H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2132856"/>
            <a:ext cx="8496944" cy="3886944"/>
          </a:xfrm>
        </p:spPr>
        <p:txBody>
          <a:bodyPr>
            <a:normAutofit/>
          </a:bodyPr>
          <a:lstStyle/>
          <a:p>
            <a:pPr algn="ctr"/>
            <a:r>
              <a:rPr lang="hr-HR" dirty="0" smtClean="0"/>
              <a:t>Učenik  </a:t>
            </a:r>
            <a:r>
              <a:rPr lang="hr-HR" b="1" dirty="0" smtClean="0"/>
              <a:t>ima pravo prijaviti razredniku, stručnom suradniku ili ravnatelju povredu svog prava</a:t>
            </a:r>
            <a:r>
              <a:rPr lang="hr-HR" dirty="0" smtClean="0"/>
              <a:t> /  povredu prava </a:t>
            </a:r>
            <a:r>
              <a:rPr lang="hr-HR" b="1" dirty="0" smtClean="0"/>
              <a:t>drugih</a:t>
            </a:r>
            <a:r>
              <a:rPr lang="hr-HR" dirty="0" smtClean="0"/>
              <a:t> učenika u školskoj ustanovi.</a:t>
            </a:r>
          </a:p>
          <a:p>
            <a:pPr algn="ctr"/>
            <a:endParaRPr lang="hr-HR" dirty="0" smtClean="0"/>
          </a:p>
          <a:p>
            <a:pPr algn="ctr"/>
            <a:r>
              <a:rPr lang="hr-HR" dirty="0" smtClean="0"/>
              <a:t>roditelj ima pravo prijaviti odgojno-obrazovnome radniku ili ravnatelju povredu  prava učenika</a:t>
            </a:r>
          </a:p>
          <a:p>
            <a:endParaRPr lang="hr-HR" dirty="0" smtClean="0"/>
          </a:p>
          <a:p>
            <a:pPr algn="ctr"/>
            <a:r>
              <a:rPr lang="hr-HR" dirty="0" smtClean="0"/>
              <a:t>Škola je  obvezna je informirati roditelje/skrbnike  o postupanju u slučaju povrede prava učenika.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80728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hr-HR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hr-HR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hr-HR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hr-HR" sz="3600" b="1" dirty="0" smtClean="0">
                <a:solidFill>
                  <a:schemeClr val="bg1"/>
                </a:solidFill>
              </a:rPr>
              <a:t>čl.6.   Postupanje u slučajevima nasilničkog ponašanja među učenicima</a:t>
            </a:r>
            <a:endParaRPr lang="hr-HR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2060848"/>
            <a:ext cx="8424936" cy="439248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hr-HR" b="1" dirty="0" smtClean="0"/>
              <a:t>Škola je  obvezna je izvijestiti sljedeća tijela: </a:t>
            </a:r>
          </a:p>
          <a:p>
            <a:pPr>
              <a:buNone/>
            </a:pPr>
            <a:endParaRPr lang="hr-HR" dirty="0" smtClean="0"/>
          </a:p>
          <a:p>
            <a:pPr algn="ctr"/>
            <a:r>
              <a:rPr lang="hr-HR" dirty="0" smtClean="0"/>
              <a:t>Ured državne uprave nadležan za poslove obrazovanja odnosno </a:t>
            </a:r>
            <a:r>
              <a:rPr lang="hr-HR" b="1" dirty="0" smtClean="0"/>
              <a:t>Gradski ured za obrazovanje</a:t>
            </a:r>
            <a:r>
              <a:rPr lang="hr-HR" dirty="0" smtClean="0"/>
              <a:t>, kulturu i šport Grada Zagreba</a:t>
            </a:r>
          </a:p>
          <a:p>
            <a:pPr>
              <a:buNone/>
            </a:pPr>
            <a:r>
              <a:rPr lang="hr-HR" dirty="0" smtClean="0"/>
              <a:t>  </a:t>
            </a:r>
          </a:p>
          <a:p>
            <a:pPr algn="ctr"/>
            <a:r>
              <a:rPr lang="hr-HR" dirty="0" smtClean="0"/>
              <a:t>nadležni centar za socijalnu skrb,</a:t>
            </a:r>
          </a:p>
          <a:p>
            <a:pPr algn="ctr">
              <a:buNone/>
            </a:pPr>
            <a:endParaRPr lang="hr-HR" dirty="0" smtClean="0"/>
          </a:p>
          <a:p>
            <a:pPr algn="ctr"/>
            <a:r>
              <a:rPr lang="hr-HR" dirty="0" smtClean="0"/>
              <a:t> tim školske medicine, </a:t>
            </a:r>
          </a:p>
          <a:p>
            <a:pPr algn="ctr">
              <a:buNone/>
            </a:pPr>
            <a:endParaRPr lang="hr-HR" dirty="0" smtClean="0"/>
          </a:p>
          <a:p>
            <a:pPr algn="ctr"/>
            <a:r>
              <a:rPr lang="hr-HR" dirty="0" smtClean="0"/>
              <a:t>nadležnu policijsku postaju </a:t>
            </a:r>
          </a:p>
          <a:p>
            <a:pPr algn="ctr">
              <a:buNone/>
            </a:pPr>
            <a:endParaRPr lang="hr-HR" dirty="0" smtClean="0"/>
          </a:p>
          <a:p>
            <a:pPr algn="ctr"/>
            <a:r>
              <a:rPr lang="hr-HR" dirty="0" smtClean="0"/>
              <a:t> MZOS ( ev.  krizne intervencije )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196752"/>
          </a:xfrm>
        </p:spPr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hr-HR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hr-HR" b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hr-HR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hr-HR" b="1" dirty="0" smtClean="0">
                <a:solidFill>
                  <a:schemeClr val="bg1"/>
                </a:solidFill>
              </a:rPr>
              <a:t>Čl.8.  U slučajevima povrede prava učenika</a:t>
            </a:r>
            <a:endParaRPr lang="hr-H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896544"/>
          </a:xfrm>
        </p:spPr>
        <p:txBody>
          <a:bodyPr>
            <a:normAutofit lnSpcReduction="10000"/>
          </a:bodyPr>
          <a:lstStyle/>
          <a:p>
            <a:pPr algn="ctr"/>
            <a:r>
              <a:rPr lang="hr-HR" sz="2800" dirty="0" smtClean="0">
                <a:latin typeface="Perpetua" pitchFamily="18" charset="0"/>
              </a:rPr>
              <a:t>poduzeti   mjere s ciljem :</a:t>
            </a:r>
          </a:p>
          <a:p>
            <a:pPr algn="ctr"/>
            <a:endParaRPr lang="hr-HR" sz="2800" dirty="0" smtClean="0">
              <a:latin typeface="Perpetua" pitchFamily="18" charset="0"/>
            </a:endParaRPr>
          </a:p>
          <a:p>
            <a:pPr algn="ctr"/>
            <a:r>
              <a:rPr lang="hr-HR" sz="2800" b="1" dirty="0" smtClean="0">
                <a:latin typeface="Perpetua" pitchFamily="18" charset="0"/>
              </a:rPr>
              <a:t>Zaustavljanja nasilnog postupanja</a:t>
            </a:r>
            <a:r>
              <a:rPr lang="hr-HR" sz="2800" dirty="0" smtClean="0">
                <a:latin typeface="Perpetua" pitchFamily="18" charset="0"/>
              </a:rPr>
              <a:t>, </a:t>
            </a:r>
          </a:p>
          <a:p>
            <a:pPr algn="ctr">
              <a:buNone/>
            </a:pPr>
            <a:r>
              <a:rPr lang="hr-HR" sz="2800" b="1" dirty="0" smtClean="0">
                <a:latin typeface="Perpetua" pitchFamily="18" charset="0"/>
              </a:rPr>
              <a:t>Pružanja  pomoći </a:t>
            </a:r>
            <a:r>
              <a:rPr lang="hr-HR" sz="2800" dirty="0" smtClean="0">
                <a:latin typeface="Perpetua" pitchFamily="18" charset="0"/>
              </a:rPr>
              <a:t>u skladu sa svojim kompetencijama </a:t>
            </a:r>
          </a:p>
          <a:p>
            <a:pPr algn="ctr">
              <a:buNone/>
            </a:pPr>
            <a:r>
              <a:rPr lang="hr-HR" sz="2800" dirty="0" smtClean="0">
                <a:latin typeface="Perpetua" pitchFamily="18" charset="0"/>
              </a:rPr>
              <a:t>u slučaju potrebe </a:t>
            </a:r>
            <a:r>
              <a:rPr lang="hr-HR" sz="2800" b="1" dirty="0" smtClean="0">
                <a:latin typeface="Perpetua" pitchFamily="18" charset="0"/>
              </a:rPr>
              <a:t>pozvati i djelatnika policije</a:t>
            </a:r>
            <a:r>
              <a:rPr lang="hr-HR" sz="2800" dirty="0" smtClean="0">
                <a:latin typeface="Perpetua" pitchFamily="18" charset="0"/>
              </a:rPr>
              <a:t>.</a:t>
            </a:r>
          </a:p>
          <a:p>
            <a:endParaRPr lang="hr-HR" dirty="0" smtClean="0"/>
          </a:p>
          <a:p>
            <a:pPr algn="ctr"/>
            <a:r>
              <a:rPr lang="vi-VN" sz="2400" dirty="0" smtClean="0"/>
              <a:t>Ako je učenik ozlijeđen u mjeri koja zahtijeva liječničku pomoć, osobito hitnu medicinsku pomoć, odgojno-obrazovni radnik ili ravnatelj obvezan je odmah </a:t>
            </a:r>
            <a:r>
              <a:rPr lang="hr-HR" sz="2400" dirty="0" smtClean="0"/>
              <a:t>pozvati </a:t>
            </a:r>
            <a:r>
              <a:rPr lang="vi-VN" sz="2400" dirty="0" smtClean="0"/>
              <a:t> </a:t>
            </a:r>
            <a:r>
              <a:rPr lang="vi-VN" sz="2400" b="1" dirty="0" smtClean="0"/>
              <a:t>pomoć liječnika, odnosno hitne medicinske službe</a:t>
            </a:r>
            <a:r>
              <a:rPr lang="vi-VN" sz="2400" dirty="0" smtClean="0"/>
              <a:t> te postupiti po njegovoj/njihovoj preporuci.</a:t>
            </a:r>
            <a:endParaRPr lang="hr-HR" sz="2400" dirty="0" smtClean="0">
              <a:latin typeface="Perpetua" pitchFamily="18" charset="0"/>
            </a:endParaRPr>
          </a:p>
          <a:p>
            <a:endParaRPr lang="hr-HR" sz="2000" dirty="0" smtClean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936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Čl. 9.    U slučaju nasilnog postupanja prema učeniku</a:t>
            </a:r>
            <a:endParaRPr lang="hr-H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589240"/>
          </a:xfrm>
        </p:spPr>
        <p:txBody>
          <a:bodyPr>
            <a:normAutofit/>
          </a:bodyPr>
          <a:lstStyle/>
          <a:p>
            <a:pPr>
              <a:buNone/>
            </a:pPr>
            <a:endParaRPr lang="hr-HR" dirty="0" smtClean="0"/>
          </a:p>
          <a:p>
            <a:pPr algn="ctr"/>
            <a:r>
              <a:rPr lang="hr-HR" sz="2400" b="1" dirty="0" smtClean="0"/>
              <a:t>RAVNATELJ /RAZREDNIK / STR.  SURADNIK </a:t>
            </a:r>
            <a:r>
              <a:rPr lang="hr-HR" sz="2400" dirty="0" smtClean="0"/>
              <a:t>/ obvezan je :</a:t>
            </a:r>
          </a:p>
          <a:p>
            <a:pPr>
              <a:buNone/>
            </a:pPr>
            <a:endParaRPr lang="hr-HR" sz="800" dirty="0" smtClean="0"/>
          </a:p>
          <a:p>
            <a:pPr marL="514350" indent="-514350">
              <a:buAutoNum type="arabicPeriod"/>
            </a:pPr>
            <a:r>
              <a:rPr lang="hr-HR" dirty="0" smtClean="0"/>
              <a:t>Obaviti  </a:t>
            </a:r>
            <a:r>
              <a:rPr lang="hr-HR" b="1" dirty="0" smtClean="0"/>
              <a:t>razgovor s učenikom žrtvom </a:t>
            </a:r>
            <a:r>
              <a:rPr lang="hr-HR" sz="2400" dirty="0" smtClean="0"/>
              <a:t>nasilnog postupanja, a u slučaju da je postojala liječnička intervencija, uz dogovor s liječnikom, čim to bude moguće</a:t>
            </a:r>
            <a:endParaRPr lang="hr-HR" dirty="0" smtClean="0"/>
          </a:p>
          <a:p>
            <a:pPr marL="514350" indent="-514350">
              <a:buAutoNum type="arabicPeriod" startAt="2"/>
            </a:pPr>
            <a:r>
              <a:rPr lang="hr-HR" dirty="0" smtClean="0"/>
              <a:t>Zatim </a:t>
            </a:r>
            <a:r>
              <a:rPr lang="hr-HR" sz="2400" b="1" dirty="0" smtClean="0"/>
              <a:t>razgovor sa učenikom počiniteljem nasilnog   postupka</a:t>
            </a:r>
          </a:p>
          <a:p>
            <a:pPr marL="514350" indent="-514350">
              <a:buAutoNum type="arabicPeriod" startAt="2"/>
            </a:pPr>
            <a:r>
              <a:rPr lang="hr-HR" sz="2400" b="1" dirty="0" smtClean="0"/>
              <a:t>Obavijestiti roditelje </a:t>
            </a:r>
            <a:r>
              <a:rPr lang="hr-HR" sz="2400" dirty="0" smtClean="0"/>
              <a:t>te ih izvijestiti o svim činjenicama i okolnostima koje je do tada doznao, kao i o aktivnostima i mjerama koje školska ustanova poduzima,</a:t>
            </a:r>
          </a:p>
          <a:p>
            <a:pPr marL="514350" indent="-514350">
              <a:buAutoNum type="arabicPeriod" startAt="2"/>
            </a:pPr>
            <a:r>
              <a:rPr lang="hr-HR" b="1" dirty="0" smtClean="0"/>
              <a:t>Razgovor s drugim učenicima </a:t>
            </a:r>
            <a:r>
              <a:rPr lang="hr-HR" dirty="0" smtClean="0"/>
              <a:t>ili odraslim osobama koje imaju informacije o učinjenome nasilnom ponašanju</a:t>
            </a:r>
            <a:endParaRPr lang="hr-HR" b="1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568952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 smtClean="0">
                <a:solidFill>
                  <a:schemeClr val="bg1"/>
                </a:solidFill>
              </a:rPr>
              <a:t>ODMAH  nakon prijavljenoga nasilnog postupanja </a:t>
            </a:r>
            <a:endParaRPr lang="hr-H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7504" y="1772816"/>
            <a:ext cx="8640959" cy="4353347"/>
          </a:xfrm>
        </p:spPr>
        <p:txBody>
          <a:bodyPr>
            <a:normAutofit/>
          </a:bodyPr>
          <a:lstStyle/>
          <a:p>
            <a:r>
              <a:rPr lang="hr-HR" dirty="0" smtClean="0"/>
              <a:t>A</a:t>
            </a:r>
            <a:r>
              <a:rPr lang="vi-VN" dirty="0" smtClean="0"/>
              <a:t>ko je riječ o </a:t>
            </a:r>
            <a:r>
              <a:rPr lang="vi-VN" b="1" dirty="0" smtClean="0"/>
              <a:t>osobito teškom obliku ili intenzitetu </a:t>
            </a:r>
            <a:r>
              <a:rPr lang="vi-VN" dirty="0" smtClean="0"/>
              <a:t>nasilnog postupanja koje je izazvalo ili može izazvati traumu u učenika koji su žrtve nasilnog događaja ili u drugih učenika koji su svjedočili tom događaju</a:t>
            </a:r>
            <a:r>
              <a:rPr lang="hr-HR" dirty="0" smtClean="0"/>
              <a:t>  - </a:t>
            </a:r>
            <a:r>
              <a:rPr lang="vi-VN" dirty="0" smtClean="0"/>
              <a:t>potrebno je izvijestiti </a:t>
            </a:r>
            <a:r>
              <a:rPr lang="hr-HR" dirty="0" smtClean="0"/>
              <a:t> MZOS </a:t>
            </a:r>
            <a:r>
              <a:rPr lang="vi-VN" dirty="0" smtClean="0"/>
              <a:t> koje će u slučaju potrebe osigurati pružanje odgovarajuće psihološke/stručne ili socijalno-pedagoške/psihološke pomoći, a po potrebi i druga nadležna ministarstva</a:t>
            </a:r>
            <a:r>
              <a:rPr lang="hr-HR" dirty="0" smtClean="0"/>
              <a:t> </a:t>
            </a:r>
            <a:endParaRPr lang="hr-HR" b="1" dirty="0" smtClean="0"/>
          </a:p>
          <a:p>
            <a:endParaRPr lang="hr-HR" dirty="0" smtClean="0"/>
          </a:p>
          <a:p>
            <a:r>
              <a:rPr lang="hr-HR" dirty="0" smtClean="0"/>
              <a:t>ako je riječ o učeniku s teškoćama, odgojno-obrazovni radnici obvezni su </a:t>
            </a:r>
            <a:r>
              <a:rPr lang="hr-HR" b="1" dirty="0" smtClean="0"/>
              <a:t>poštovati sve posebnosti vezane uz te teškoće.</a:t>
            </a:r>
            <a:endParaRPr lang="hr-HR" b="1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KRIZNE   INTERVENCIJE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772816"/>
            <a:ext cx="8291264" cy="4246984"/>
          </a:xfrm>
        </p:spPr>
        <p:txBody>
          <a:bodyPr>
            <a:normAutofit/>
          </a:bodyPr>
          <a:lstStyle/>
          <a:p>
            <a:r>
              <a:rPr lang="hr-HR" dirty="0" smtClean="0"/>
              <a:t>s učenicima žrtvama ili počiniteljima nasilnog postupanja </a:t>
            </a:r>
            <a:r>
              <a:rPr lang="hr-HR" b="1" dirty="0" smtClean="0"/>
              <a:t>obvezno treba biti prisutan roditelj učenika</a:t>
            </a:r>
            <a:r>
              <a:rPr lang="hr-HR" dirty="0" smtClean="0"/>
              <a:t>, udomitelj, osoba kojoj je dijete povjereno na čuvanje ili odgoj ili </a:t>
            </a:r>
            <a:r>
              <a:rPr lang="hr-HR" b="1" dirty="0" smtClean="0"/>
              <a:t>stručna osoba centra za socijalnu skrb.</a:t>
            </a:r>
          </a:p>
          <a:p>
            <a:endParaRPr lang="hr-HR" b="1" dirty="0" smtClean="0"/>
          </a:p>
          <a:p>
            <a:r>
              <a:rPr lang="hr-HR" dirty="0" smtClean="0"/>
              <a:t>Iznimno, kada  roditelj ne može ili ne želi prisustvovati  razgovoru s predstavnikom policije, uz njegovo odobrenje razgovor u školskim prostorima može se obaviti u </a:t>
            </a:r>
            <a:r>
              <a:rPr lang="hr-HR" b="1" dirty="0" smtClean="0"/>
              <a:t>nazočnosti ravnatelja ili odgojno-obrazovnog radnika kojeg odredi ravnatelj.</a:t>
            </a:r>
            <a:endParaRPr lang="hr-HR" b="1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Čl. 10.  Tijekom razgovora  s  policijom</a:t>
            </a: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988840"/>
            <a:ext cx="8640960" cy="4030960"/>
          </a:xfrm>
        </p:spPr>
        <p:txBody>
          <a:bodyPr>
            <a:normAutofit/>
          </a:bodyPr>
          <a:lstStyle/>
          <a:p>
            <a:r>
              <a:rPr lang="hr-HR" dirty="0" smtClean="0"/>
              <a:t>Popunjava stručni suradnik ili drugi odgojno-obrazovni radnik kojeg zaduži ravnatelj</a:t>
            </a:r>
          </a:p>
          <a:p>
            <a:endParaRPr lang="hr-HR" dirty="0" smtClean="0"/>
          </a:p>
          <a:p>
            <a:r>
              <a:rPr lang="hr-HR" dirty="0" smtClean="0"/>
              <a:t>Obrazac  je dostupan  na mrežnim stranicama ministarstva nadležnog za obrazovanje.</a:t>
            </a:r>
          </a:p>
          <a:p>
            <a:endParaRPr lang="hr-HR" dirty="0" smtClean="0"/>
          </a:p>
          <a:p>
            <a:pPr algn="ctr"/>
            <a:r>
              <a:rPr lang="hr-HR" b="1" dirty="0" smtClean="0">
                <a:solidFill>
                  <a:schemeClr val="accent3">
                    <a:lumMod val="75000"/>
                  </a:schemeClr>
                </a:solidFill>
              </a:rPr>
              <a:t>Ispunjava se za sve slučajeve osim u slučaju </a:t>
            </a:r>
            <a:r>
              <a:rPr lang="hr-HR" b="1" dirty="0">
                <a:solidFill>
                  <a:schemeClr val="accent3">
                    <a:lumMod val="75000"/>
                  </a:schemeClr>
                </a:solidFill>
              </a:rPr>
              <a:t>sukoba vršnjaka</a:t>
            </a:r>
            <a:r>
              <a:rPr lang="hr-HR" dirty="0"/>
              <a:t>.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96944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 smtClean="0">
                <a:solidFill>
                  <a:schemeClr val="bg1"/>
                </a:solidFill>
              </a:rPr>
              <a:t>Čl. 11.   Obrazac za prijavu nasilnog postupanja</a:t>
            </a:r>
            <a:endParaRPr lang="hr-H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9552" y="1916832"/>
            <a:ext cx="8280920" cy="4102968"/>
          </a:xfrm>
        </p:spPr>
        <p:txBody>
          <a:bodyPr>
            <a:normAutofit/>
          </a:bodyPr>
          <a:lstStyle/>
          <a:p>
            <a:r>
              <a:rPr lang="hr-HR" dirty="0" smtClean="0"/>
              <a:t>sukob u kojem ne postoje elementi navedeni za nasilništvo; 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djeca ne inzistiraju da mora biti po njihovu; </a:t>
            </a:r>
          </a:p>
          <a:p>
            <a:r>
              <a:rPr lang="hr-HR" dirty="0" smtClean="0"/>
              <a:t>mogu dati razloge zašto su u sukobu; </a:t>
            </a:r>
          </a:p>
          <a:p>
            <a:r>
              <a:rPr lang="hr-HR" dirty="0" smtClean="0"/>
              <a:t>ispričati se ili prihvatiti rješenje da nitko nije pobijedio; </a:t>
            </a:r>
          </a:p>
          <a:p>
            <a:r>
              <a:rPr lang="hr-HR" dirty="0" smtClean="0"/>
              <a:t>slobodno pregovarati da bi zadovoljili svoje potrebe;</a:t>
            </a:r>
          </a:p>
          <a:p>
            <a:r>
              <a:rPr lang="hr-HR" dirty="0" smtClean="0"/>
              <a:t> mogu promijeniti temu i otići iz situacije.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/>
              <a:t>Vršnjački sukob</a:t>
            </a: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1752" y="1527048"/>
            <a:ext cx="8662736" cy="4572000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U slučaju nasilnog ponašanja ravnatelj, razrednik ili stručni suradnik obvezan je:</a:t>
            </a:r>
          </a:p>
          <a:p>
            <a:endParaRPr lang="hr-HR" dirty="0" smtClean="0"/>
          </a:p>
          <a:p>
            <a:r>
              <a:rPr lang="hr-HR" b="1" dirty="0" smtClean="0"/>
              <a:t>odmah izvijestiti roditelje </a:t>
            </a:r>
            <a:r>
              <a:rPr lang="hr-HR" dirty="0" smtClean="0"/>
              <a:t>učenika koji je žrtva nasilja i roditelje učenika koji je počinio nasilje o mogućim oblicima stručne pomoći učeniku u školi i/ili izvan nje;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b) </a:t>
            </a:r>
            <a:r>
              <a:rPr lang="hr-HR" b="1" dirty="0" smtClean="0"/>
              <a:t>osigurati stručnu pomoć </a:t>
            </a:r>
            <a:r>
              <a:rPr lang="hr-HR" dirty="0" smtClean="0"/>
              <a:t>učeniku koji je žrtva nasilja i učeniku koji je počinio nasilje ( odvojeno ).</a:t>
            </a:r>
          </a:p>
          <a:p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1752" y="332656"/>
            <a:ext cx="85344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 smtClean="0">
                <a:solidFill>
                  <a:schemeClr val="bg1"/>
                </a:solidFill>
              </a:rPr>
              <a:t>Čl.12.    Pomoć učenicima žrtvama i počiniteljima nasilja</a:t>
            </a:r>
            <a:endParaRPr lang="hr-H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9552" y="1916832"/>
            <a:ext cx="7992887" cy="4209331"/>
          </a:xfrm>
        </p:spPr>
        <p:txBody>
          <a:bodyPr/>
          <a:lstStyle/>
          <a:p>
            <a:pPr algn="ctr">
              <a:lnSpc>
                <a:spcPct val="250000"/>
              </a:lnSpc>
            </a:pPr>
            <a:r>
              <a:rPr lang="hr-HR" dirty="0" smtClean="0"/>
              <a:t>Način postupanja odgajatelja, učitelja, stručnih suradnika i ravnatelja  u poduzimanju mjera zaštite prava učenika te obaveze prijave kršenja tih prava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400200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>Čl</a:t>
            </a:r>
            <a:r>
              <a:rPr lang="hr-HR" b="1" dirty="0"/>
              <a:t>. 1 </a:t>
            </a:r>
            <a:br>
              <a:rPr lang="hr-HR" b="1" dirty="0"/>
            </a:br>
            <a:r>
              <a:rPr lang="hr-HR" b="1" dirty="0" smtClean="0"/>
              <a:t>OVIM PRAVILNIKOM PROPISUJE SE </a:t>
            </a:r>
            <a:br>
              <a:rPr lang="hr-HR" b="1" dirty="0" smtClean="0"/>
            </a:br>
            <a:r>
              <a:rPr lang="hr-HR" b="1" dirty="0" smtClean="0"/>
              <a:t> 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9491192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447800"/>
            <a:ext cx="8784976" cy="4933528"/>
          </a:xfrm>
        </p:spPr>
        <p:txBody>
          <a:bodyPr>
            <a:normAutofit/>
          </a:bodyPr>
          <a:lstStyle/>
          <a:p>
            <a:r>
              <a:rPr lang="hr-HR" sz="2400" b="1" dirty="0" smtClean="0">
                <a:latin typeface="Perpetua" pitchFamily="18" charset="0"/>
              </a:rPr>
              <a:t>upozoriti učenika </a:t>
            </a:r>
            <a:r>
              <a:rPr lang="hr-HR" sz="2400" dirty="0" smtClean="0">
                <a:latin typeface="Perpetua" pitchFamily="18" charset="0"/>
              </a:rPr>
              <a:t>koji je počinio nasilje na neprihvatljivost i štetnost takvog ponašanja te ga savjetovati i poticati na promjenu takvoga ponašanja;</a:t>
            </a:r>
          </a:p>
          <a:p>
            <a:endParaRPr lang="hr-HR" sz="2400" dirty="0" smtClean="0">
              <a:latin typeface="Perpetua" pitchFamily="18" charset="0"/>
            </a:endParaRPr>
          </a:p>
          <a:p>
            <a:r>
              <a:rPr lang="hr-HR" sz="2400" b="1" dirty="0" smtClean="0">
                <a:latin typeface="Perpetua" pitchFamily="18" charset="0"/>
              </a:rPr>
              <a:t>obratiti posebnu pozornost </a:t>
            </a:r>
            <a:r>
              <a:rPr lang="hr-HR" sz="2400" dirty="0" smtClean="0">
                <a:latin typeface="Perpetua" pitchFamily="18" charset="0"/>
              </a:rPr>
              <a:t>na sumnju da je on žrtva zanemarivanja, odgojne zapuštenosti ili zlostavljanja u svojoj obitelji ili izvan nje i o tome obavijestiti ravnatelja, a on CZSS</a:t>
            </a:r>
          </a:p>
          <a:p>
            <a:r>
              <a:rPr lang="vi-VN" sz="2400" b="1" dirty="0" smtClean="0">
                <a:ea typeface="BatangChe" pitchFamily="49" charset="-127"/>
              </a:rPr>
              <a:t>izvijestiti roditelje učenika </a:t>
            </a:r>
            <a:r>
              <a:rPr lang="vi-VN" sz="2400" dirty="0" smtClean="0">
                <a:ea typeface="BatangChe" pitchFamily="49" charset="-127"/>
              </a:rPr>
              <a:t>koji je počinio nasilje o događaju te </a:t>
            </a:r>
            <a:r>
              <a:rPr lang="vi-VN" sz="2400" b="1" dirty="0" smtClean="0">
                <a:ea typeface="BatangChe" pitchFamily="49" charset="-127"/>
              </a:rPr>
              <a:t>naglasiti neprihvatljivost i štetnost takvog ponašanja</a:t>
            </a:r>
            <a:r>
              <a:rPr lang="vi-VN" sz="2400" dirty="0" smtClean="0">
                <a:ea typeface="BatangChe" pitchFamily="49" charset="-127"/>
              </a:rPr>
              <a:t>, savjetovati ih s ciljem promjene ponašanja djeteta te ih pozvati na uključivanje u savjetovanje ili stručnu pomoć u školi </a:t>
            </a:r>
            <a:r>
              <a:rPr lang="hr-HR" sz="2400" dirty="0" smtClean="0">
                <a:latin typeface="Perpetua" pitchFamily="18" charset="0"/>
                <a:ea typeface="BatangChe" pitchFamily="49" charset="-127"/>
              </a:rPr>
              <a:t> </a:t>
            </a:r>
            <a:r>
              <a:rPr lang="vi-VN" sz="2400" dirty="0" smtClean="0">
                <a:ea typeface="BatangChe" pitchFamily="49" charset="-127"/>
              </a:rPr>
              <a:t>ili </a:t>
            </a:r>
            <a:r>
              <a:rPr lang="hr-HR" sz="2400" dirty="0" smtClean="0">
                <a:latin typeface="Perpetua" pitchFamily="18" charset="0"/>
                <a:ea typeface="BatangChe" pitchFamily="49" charset="-127"/>
              </a:rPr>
              <a:t> </a:t>
            </a:r>
            <a:r>
              <a:rPr lang="vi-VN" sz="2400" dirty="0" smtClean="0">
                <a:ea typeface="BatangChe" pitchFamily="49" charset="-127"/>
              </a:rPr>
              <a:t>izvan nje</a:t>
            </a:r>
            <a:endParaRPr lang="hr-HR" sz="2400" dirty="0">
              <a:latin typeface="Perpetua" pitchFamily="18" charset="0"/>
              <a:ea typeface="BatangChe" pitchFamily="49" charset="-127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56640" cy="582888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Razrednik, stručni suradnik … obavezni su </a:t>
            </a: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organizirati razgovore, radionice ili savjetovanja za učenike s ciljem pomirenja učenika, stvaranja prijateljskog okruženja, razvoja tolerancije, poštovanja različitosti te primjene nenasilne komunikacije.</a:t>
            </a:r>
          </a:p>
          <a:p>
            <a:endParaRPr lang="hr-HR" dirty="0" smtClean="0"/>
          </a:p>
          <a:p>
            <a:r>
              <a:rPr lang="hr-HR" dirty="0" smtClean="0"/>
              <a:t>U slučaju povrede prava na zaštitu od diskriminacije odgojno-obrazovni radnici i ravnatelj obvezni su postupati u skladu sa Zakonom o suzbijanju diskriminacije.</a:t>
            </a:r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301752" y="332656"/>
            <a:ext cx="8534400" cy="864096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 čl. 13.   U slučaju vršnjačkog nasilja odgojno-obrazovni radnici obvezni su:</a:t>
            </a: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572000"/>
          </a:xfrm>
        </p:spPr>
        <p:txBody>
          <a:bodyPr>
            <a:normAutofit/>
          </a:bodyPr>
          <a:lstStyle/>
          <a:p>
            <a:r>
              <a:rPr lang="hr-HR" sz="3200" dirty="0" smtClean="0"/>
              <a:t>O svim poduzetim aktivnostima i mjerama te svojim opažanjima odgojno-obrazovni radnici obvezni su: </a:t>
            </a:r>
          </a:p>
          <a:p>
            <a:pPr marL="0" indent="0">
              <a:buNone/>
            </a:pPr>
            <a:endParaRPr lang="hr-HR" sz="3200" dirty="0" smtClean="0"/>
          </a:p>
          <a:p>
            <a:pPr marL="0" indent="0" algn="ctr">
              <a:buNone/>
            </a:pPr>
            <a:r>
              <a:rPr lang="hr-HR" sz="3200" dirty="0" smtClean="0"/>
              <a:t>voditi </a:t>
            </a:r>
            <a:r>
              <a:rPr lang="hr-HR" sz="3200" b="1" dirty="0" smtClean="0"/>
              <a:t>službene bilješke koje će u   pisanom obliku predati ravnatelju</a:t>
            </a:r>
            <a:r>
              <a:rPr lang="hr-HR" sz="3200" dirty="0" smtClean="0"/>
              <a:t>, a na zahtjev dostaviti drugim nadležnim tijelima.</a:t>
            </a:r>
          </a:p>
          <a:p>
            <a:endParaRPr lang="hr-HR" sz="3200" dirty="0" smtClean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Čl. 14.   Sustavno praćenje i bilježenje</a:t>
            </a: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2132856"/>
            <a:ext cx="8208911" cy="3993307"/>
          </a:xfrm>
        </p:spPr>
        <p:txBody>
          <a:bodyPr>
            <a:normAutofit/>
          </a:bodyPr>
          <a:lstStyle/>
          <a:p>
            <a:r>
              <a:rPr lang="hr-HR" sz="3200" dirty="0"/>
              <a:t>školska ustanova obvezna je bez odgode, a u suradnji s liječnikom školske medicine i nadležnim centrom za socijalnu skrb, uputiti učenika koji je počinio nasilje na </a:t>
            </a:r>
            <a:r>
              <a:rPr lang="hr-HR" sz="3200" b="1" dirty="0"/>
              <a:t>postupak procjene rizičnosti ponašanja, mentalnog i fizičkog zdravlja te obiteljskih prilika.</a:t>
            </a:r>
          </a:p>
          <a:p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Čl.15.    U </a:t>
            </a:r>
            <a:r>
              <a:rPr lang="hr-HR" b="1" dirty="0"/>
              <a:t>slučaju ponovljenoga nasilnog postupanja učenika</a:t>
            </a:r>
          </a:p>
        </p:txBody>
      </p:sp>
    </p:spTree>
    <p:extLst>
      <p:ext uri="{BB962C8B-B14F-4D97-AF65-F5344CB8AC3E}">
        <p14:creationId xmlns:p14="http://schemas.microsoft.com/office/powerpoint/2010/main" val="22837137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1447800"/>
            <a:ext cx="8363272" cy="5149552"/>
          </a:xfrm>
        </p:spPr>
        <p:txBody>
          <a:bodyPr>
            <a:normAutofit lnSpcReduction="10000"/>
          </a:bodyPr>
          <a:lstStyle/>
          <a:p>
            <a:r>
              <a:rPr lang="hr-HR" dirty="0"/>
              <a:t>U </a:t>
            </a:r>
            <a:r>
              <a:rPr lang="hr-HR" sz="3200" dirty="0"/>
              <a:t>slučaju da odgojno-obrazovni ili drugi radnik školske ustanove primijeti </a:t>
            </a:r>
            <a:r>
              <a:rPr lang="hr-HR" sz="3200" b="1" dirty="0"/>
              <a:t>opasnost za učenike i radnike</a:t>
            </a:r>
            <a:r>
              <a:rPr lang="hr-HR" sz="3200" dirty="0"/>
              <a:t> u učionicama, kabinetima, dvoranama i na školskom igralištu obvezan je odmah o tome izvijestiti ravnatelja</a:t>
            </a:r>
            <a:endParaRPr lang="hr-HR" sz="3200" dirty="0" smtClean="0"/>
          </a:p>
          <a:p>
            <a:endParaRPr lang="hr-HR" sz="3200" dirty="0"/>
          </a:p>
          <a:p>
            <a:r>
              <a:rPr lang="hr-HR" sz="3200" dirty="0" smtClean="0"/>
              <a:t>Škola je obavezna u svom kurikulumu ili godišnjem planu planirati aktivnosti za stjecanje znanja i vještina vezanih za zaštitu i spašavanje u kriznim situacijama</a:t>
            </a:r>
          </a:p>
          <a:p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 čl. 16.   </a:t>
            </a:r>
            <a:r>
              <a:rPr lang="hr-HR" b="1" i="1" dirty="0" smtClean="0"/>
              <a:t>Sigurnost učenika</a:t>
            </a: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U skladu s kućnim redom školske ustanove ravnatelj je obvezan odrediti </a:t>
            </a:r>
            <a:r>
              <a:rPr lang="hr-HR" b="1" dirty="0"/>
              <a:t>dežurstvo odgojno-obrazovnog ili drugog radnika </a:t>
            </a:r>
            <a:r>
              <a:rPr lang="hr-HR" dirty="0"/>
              <a:t>na ulazu u školsku ustanovu i u svim unutarnjim i vanjskim prostorima školske ustanove kada ih koriste učenici</a:t>
            </a:r>
            <a:endParaRPr lang="hr-HR" b="1" dirty="0" smtClean="0"/>
          </a:p>
          <a:p>
            <a:pPr marL="0" indent="0">
              <a:buNone/>
            </a:pPr>
            <a:endParaRPr lang="hr-HR" sz="1400" b="1" dirty="0" smtClean="0"/>
          </a:p>
          <a:p>
            <a:r>
              <a:rPr lang="hr-HR" b="1" dirty="0" smtClean="0"/>
              <a:t>Kućni </a:t>
            </a:r>
            <a:r>
              <a:rPr lang="hr-HR" b="1" dirty="0"/>
              <a:t>red i popis dežurnih učitelja </a:t>
            </a:r>
            <a:r>
              <a:rPr lang="hr-HR" dirty="0"/>
              <a:t>mora biti javan i dostupan </a:t>
            </a:r>
            <a:r>
              <a:rPr lang="hr-HR" dirty="0" smtClean="0"/>
              <a:t>učenicima</a:t>
            </a:r>
          </a:p>
          <a:p>
            <a:endParaRPr lang="hr-HR" dirty="0"/>
          </a:p>
          <a:p>
            <a:r>
              <a:rPr lang="hr-HR" dirty="0" smtClean="0"/>
              <a:t>Video nadzor uz istaknutu obavijest i suglasnost ŠO</a:t>
            </a:r>
            <a:endParaRPr lang="hr-HR" dirty="0"/>
          </a:p>
          <a:p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Čl. 17.   Kućni red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69259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Učenici imaju pravo na pristup Internetu na računalu školske ustanove </a:t>
            </a:r>
            <a:r>
              <a:rPr lang="hr-HR" b="1" dirty="0" smtClean="0"/>
              <a:t>samo u nazočnosti odgojno-obrazovnog radnika i uz njegovo odobrenje.</a:t>
            </a:r>
          </a:p>
          <a:p>
            <a:endParaRPr lang="hr-HR" dirty="0" smtClean="0"/>
          </a:p>
          <a:p>
            <a:r>
              <a:rPr lang="hr-HR" dirty="0" smtClean="0"/>
              <a:t>Školska ustanova obvezna je </a:t>
            </a:r>
            <a:r>
              <a:rPr lang="hr-HR" b="1" dirty="0" smtClean="0"/>
              <a:t>ugraditi filtre </a:t>
            </a:r>
            <a:r>
              <a:rPr lang="hr-HR" dirty="0" smtClean="0"/>
              <a:t>koji sprečavaju pristup stranicama s neprimjerenim sadržajima, osim ako isti već nisu realizirani preko </a:t>
            </a:r>
            <a:r>
              <a:rPr lang="hr-HR" dirty="0" err="1" smtClean="0"/>
              <a:t>CARNet</a:t>
            </a:r>
            <a:r>
              <a:rPr lang="hr-HR" dirty="0" smtClean="0"/>
              <a:t>-a.</a:t>
            </a:r>
          </a:p>
          <a:p>
            <a:endParaRPr lang="hr-HR" dirty="0" smtClean="0"/>
          </a:p>
          <a:p>
            <a:pPr>
              <a:buNone/>
            </a:pPr>
            <a:endParaRPr lang="hr-HR" dirty="0" smtClean="0">
              <a:latin typeface="Georgia" pitchFamily="18" charset="0"/>
            </a:endParaRPr>
          </a:p>
          <a:p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 smtClean="0"/>
              <a:t> čl. 18. 19.   Sigurnost i mediji</a:t>
            </a: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844824"/>
            <a:ext cx="8352927" cy="4281339"/>
          </a:xfrm>
        </p:spPr>
        <p:txBody>
          <a:bodyPr>
            <a:normAutofit/>
          </a:bodyPr>
          <a:lstStyle/>
          <a:p>
            <a:r>
              <a:rPr lang="hr-HR" dirty="0" smtClean="0"/>
              <a:t>Školska ustanova ne smije medijima davati osobne i ostale podatke o učenicima niti im omogućiti da u školskoj ustanovi prikupljaju osobne i druge podatke o učenicima, osim podataka vezanih uz postignute rezultate učenika, ali </a:t>
            </a:r>
            <a:r>
              <a:rPr lang="hr-HR" b="1" dirty="0" smtClean="0"/>
              <a:t>samo uz pisanu suglasnost roditelja.</a:t>
            </a:r>
          </a:p>
          <a:p>
            <a:endParaRPr lang="hr-HR" b="1" dirty="0" smtClean="0"/>
          </a:p>
          <a:p>
            <a:r>
              <a:rPr lang="hr-HR" dirty="0" smtClean="0"/>
              <a:t>Obavijestiti učenike i roditelje o </a:t>
            </a:r>
            <a:r>
              <a:rPr lang="hr-HR" b="1" dirty="0" smtClean="0"/>
              <a:t>pravilima sigurne uporabe</a:t>
            </a:r>
            <a:r>
              <a:rPr lang="hr-HR" dirty="0" smtClean="0"/>
              <a:t> suvremenih tehnologija, osobito mobitela i Interneta,</a:t>
            </a:r>
            <a:endParaRPr lang="hr-HR" b="1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1752" y="29378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bg1"/>
                </a:solidFill>
              </a:rPr>
              <a:t>Čl. 20.   Mediji </a:t>
            </a:r>
            <a:endParaRPr lang="hr-H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182216"/>
          </a:xfrm>
        </p:spPr>
        <p:txBody>
          <a:bodyPr>
            <a:normAutofit fontScale="92500"/>
          </a:bodyPr>
          <a:lstStyle/>
          <a:p>
            <a:r>
              <a:rPr lang="vi-VN" b="1" dirty="0" smtClean="0"/>
              <a:t>informirati učenike i roditelje </a:t>
            </a:r>
            <a:r>
              <a:rPr lang="vi-VN" dirty="0" smtClean="0"/>
              <a:t>o posljedicama neprimjerene komunikacije na društvenim mrežama (vrijeđanje, sramoćenje, kleveta, javni linč, objava fotografija učenika, videozapisa i sl.) </a:t>
            </a:r>
            <a:endParaRPr lang="hr-HR" dirty="0" smtClean="0"/>
          </a:p>
          <a:p>
            <a:endParaRPr lang="hr-HR" dirty="0" smtClean="0"/>
          </a:p>
          <a:p>
            <a:r>
              <a:rPr lang="vi-VN" dirty="0" smtClean="0"/>
              <a:t>te o </a:t>
            </a:r>
            <a:r>
              <a:rPr lang="vi-VN" b="1" dirty="0" smtClean="0"/>
              <a:t>načinima postupanja školske ustanove </a:t>
            </a:r>
            <a:r>
              <a:rPr lang="vi-VN" dirty="0" smtClean="0"/>
              <a:t>vezano uz informacije o nasilju u elektroničkim medijima u skladu s Protokolom o postupanju u slučaju nasilja među djecom i mladima.</a:t>
            </a:r>
            <a:endParaRPr lang="hr-HR" dirty="0" smtClean="0"/>
          </a:p>
          <a:p>
            <a:endParaRPr lang="hr-HR" dirty="0" smtClean="0"/>
          </a:p>
          <a:p>
            <a:r>
              <a:rPr lang="hr-HR" sz="2200" b="1" dirty="0" smtClean="0"/>
              <a:t>Školska ustanova može na svojim mrežnim stranicama </a:t>
            </a:r>
            <a:r>
              <a:rPr lang="hr-HR" sz="2200" dirty="0" smtClean="0"/>
              <a:t>objavljivati fotografske i druge snimke učenika s posebnom pažnjom i opravdanim ciljem, </a:t>
            </a:r>
            <a:r>
              <a:rPr lang="hr-HR" sz="2200" b="1" dirty="0" smtClean="0"/>
              <a:t>uz suglasnost roditelja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 smtClean="0"/>
              <a:t>Školska ustanova je obavezna </a:t>
            </a:r>
            <a:r>
              <a:rPr lang="hr-HR" dirty="0" smtClean="0"/>
              <a:t>: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r-HR" dirty="0" smtClean="0"/>
              <a:t>Ravnatelj je dužan imenovati :</a:t>
            </a:r>
          </a:p>
          <a:p>
            <a:pPr marL="0" indent="0">
              <a:buNone/>
            </a:pPr>
            <a:endParaRPr lang="hr-HR" dirty="0" smtClean="0"/>
          </a:p>
          <a:p>
            <a:pPr algn="ctr"/>
            <a:r>
              <a:rPr lang="hr-HR" dirty="0" smtClean="0"/>
              <a:t>osobu za zaštitu osobnih podataka </a:t>
            </a:r>
          </a:p>
          <a:p>
            <a:pPr algn="ctr"/>
            <a:r>
              <a:rPr lang="hr-HR" dirty="0" smtClean="0"/>
              <a:t>osobu za pristup informacijama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Čl. 21.   Zaštita podataka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169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527048"/>
            <a:ext cx="8784976" cy="4572000"/>
          </a:xfrm>
        </p:spPr>
        <p:txBody>
          <a:bodyPr>
            <a:normAutofit fontScale="92500"/>
          </a:bodyPr>
          <a:lstStyle/>
          <a:p>
            <a:pPr algn="ctr"/>
            <a:r>
              <a:rPr lang="hr-HR" b="1" dirty="0" smtClean="0"/>
              <a:t>S</a:t>
            </a:r>
            <a:r>
              <a:rPr lang="vi-VN" b="1" dirty="0" smtClean="0"/>
              <a:t>prječavanjem nasilja između</a:t>
            </a:r>
            <a:r>
              <a:rPr lang="hr-HR" b="1" dirty="0" smtClean="0"/>
              <a:t>:</a:t>
            </a:r>
          </a:p>
          <a:p>
            <a:pPr algn="ctr">
              <a:buNone/>
            </a:pPr>
            <a:endParaRPr lang="hr-HR" b="1" dirty="0" smtClean="0"/>
          </a:p>
          <a:p>
            <a:pPr algn="ctr"/>
            <a:r>
              <a:rPr lang="vi-VN" b="1" dirty="0" smtClean="0"/>
              <a:t> učenika, </a:t>
            </a:r>
            <a:endParaRPr lang="hr-HR" b="1" dirty="0" smtClean="0"/>
          </a:p>
          <a:p>
            <a:pPr algn="ctr"/>
            <a:r>
              <a:rPr lang="hr-HR" b="1" dirty="0" smtClean="0"/>
              <a:t> </a:t>
            </a:r>
            <a:r>
              <a:rPr lang="vi-VN" b="1" dirty="0" smtClean="0"/>
              <a:t>učenika i radnika školske ustanove, </a:t>
            </a:r>
            <a:endParaRPr lang="hr-HR" b="1" dirty="0" smtClean="0"/>
          </a:p>
          <a:p>
            <a:pPr algn="ctr"/>
            <a:r>
              <a:rPr lang="hr-HR" b="1" dirty="0" smtClean="0"/>
              <a:t> </a:t>
            </a:r>
            <a:r>
              <a:rPr lang="vi-VN" b="1" dirty="0" smtClean="0"/>
              <a:t>učenika i druge odrasle osobe;</a:t>
            </a:r>
            <a:endParaRPr lang="hr-HR" b="1" dirty="0" smtClean="0"/>
          </a:p>
          <a:p>
            <a:pPr marL="0" indent="0">
              <a:buNone/>
            </a:pPr>
            <a:endParaRPr lang="vi-VN" dirty="0" smtClean="0"/>
          </a:p>
          <a:p>
            <a:r>
              <a:rPr lang="hr-HR" dirty="0" smtClean="0"/>
              <a:t>P</a:t>
            </a:r>
            <a:r>
              <a:rPr lang="vi-VN" dirty="0" smtClean="0"/>
              <a:t>rijavom povrede prava učenika stručnim tijelima škol</a:t>
            </a:r>
            <a:r>
              <a:rPr lang="hr-HR" dirty="0" smtClean="0"/>
              <a:t>e</a:t>
            </a:r>
          </a:p>
          <a:p>
            <a:pPr>
              <a:buNone/>
            </a:pPr>
            <a:endParaRPr lang="vi-VN" dirty="0" smtClean="0"/>
          </a:p>
          <a:p>
            <a:r>
              <a:rPr lang="hr-HR" dirty="0" smtClean="0"/>
              <a:t>P</a:t>
            </a:r>
            <a:r>
              <a:rPr lang="vi-VN" dirty="0" smtClean="0"/>
              <a:t>rijavom povrede prava učenika nadležnim tijelima izvan škol</a:t>
            </a:r>
            <a:r>
              <a:rPr lang="hr-HR" dirty="0" smtClean="0"/>
              <a:t>e</a:t>
            </a:r>
          </a:p>
          <a:p>
            <a:endParaRPr lang="hr-HR" dirty="0" smtClean="0"/>
          </a:p>
          <a:p>
            <a:r>
              <a:rPr lang="hr-HR" dirty="0" smtClean="0"/>
              <a:t>Postupanjem stručnih tijela škole prema žrtvama i kršiteljima prava</a:t>
            </a:r>
          </a:p>
          <a:p>
            <a:pPr>
              <a:buNone/>
            </a:pPr>
            <a:endParaRPr lang="vi-VN" dirty="0" smtClean="0"/>
          </a:p>
          <a:p>
            <a:pPr>
              <a:buNone/>
            </a:pP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>
                <a:solidFill>
                  <a:schemeClr val="bg1"/>
                </a:solidFill>
              </a:rPr>
              <a:t>č</a:t>
            </a:r>
            <a:r>
              <a:rPr lang="hr-HR" b="1" dirty="0" smtClean="0">
                <a:solidFill>
                  <a:schemeClr val="bg1"/>
                </a:solidFill>
              </a:rPr>
              <a:t>l.3.    </a:t>
            </a:r>
            <a:r>
              <a:rPr lang="fi-FI" b="1" dirty="0" smtClean="0">
                <a:solidFill>
                  <a:schemeClr val="bg1"/>
                </a:solidFill>
              </a:rPr>
              <a:t>Zaštita prava učenika ostvaruje se:</a:t>
            </a:r>
            <a:endParaRPr lang="hr-H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772816"/>
            <a:ext cx="8784976" cy="4536504"/>
          </a:xfrm>
        </p:spPr>
        <p:txBody>
          <a:bodyPr>
            <a:normAutofit/>
          </a:bodyPr>
          <a:lstStyle/>
          <a:p>
            <a:r>
              <a:rPr lang="hr-HR" dirty="0" smtClean="0"/>
              <a:t>Učenici su obvezni </a:t>
            </a:r>
            <a:r>
              <a:rPr lang="hr-HR" b="1" dirty="0" smtClean="0"/>
              <a:t>pridržavati se kućnoga reda </a:t>
            </a:r>
            <a:r>
              <a:rPr lang="hr-HR" dirty="0" smtClean="0"/>
              <a:t>školske ustanove i primjereno se ponašati  </a:t>
            </a:r>
            <a:r>
              <a:rPr lang="hr-HR" b="1" dirty="0" smtClean="0"/>
              <a:t>ne ometati rad i sigurnost drugih učenika i  učitelja</a:t>
            </a:r>
          </a:p>
          <a:p>
            <a:endParaRPr lang="hr-HR" sz="1200" dirty="0" smtClean="0"/>
          </a:p>
          <a:p>
            <a:r>
              <a:rPr lang="hr-HR" dirty="0" smtClean="0"/>
              <a:t>Učenik ima pravo obavijestiti  učitelja o neprimjerenom ponašanju drugih učenika.</a:t>
            </a:r>
          </a:p>
          <a:p>
            <a:endParaRPr lang="hr-HR" sz="1200" dirty="0" smtClean="0"/>
          </a:p>
          <a:p>
            <a:r>
              <a:rPr lang="hr-HR" dirty="0" smtClean="0"/>
              <a:t>Učenika koji se neprimjereno ponaša  učitelj će </a:t>
            </a:r>
            <a:r>
              <a:rPr lang="hr-HR" b="1" dirty="0" smtClean="0"/>
              <a:t>upozoriti na posljedice takvoga ponašanja</a:t>
            </a:r>
            <a:endParaRPr lang="hr-HR" b="1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1752" y="332656"/>
            <a:ext cx="85344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pl-PL" i="1" dirty="0" smtClean="0">
                <a:solidFill>
                  <a:schemeClr val="bg1"/>
                </a:solidFill>
              </a:rPr>
              <a:t>Čl. 22. Pravo na neometani odgojno-obrazovni rad</a:t>
            </a:r>
            <a:endParaRPr lang="hr-H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/>
          </a:bodyPr>
          <a:lstStyle/>
          <a:p>
            <a:r>
              <a:rPr lang="hr-HR" dirty="0" smtClean="0"/>
              <a:t>Učenik koji ometa odgojno-obrazovni rad predmetima koje nije odobrio odgojno-obrazovni radnik obvezan je predati te predmete odgojno-obrazovnom radniku koji će ih vratiti učeniku na kraju nastavnoga sata ili uručiti roditelju  </a:t>
            </a:r>
            <a:r>
              <a:rPr lang="hr-HR" b="1" dirty="0" smtClean="0"/>
              <a:t>( mobitel)</a:t>
            </a:r>
          </a:p>
          <a:p>
            <a:endParaRPr lang="hr-HR" dirty="0" smtClean="0"/>
          </a:p>
          <a:p>
            <a:r>
              <a:rPr lang="hr-HR" b="1" dirty="0" smtClean="0"/>
              <a:t>Predmete opasne za zdravlje i život </a:t>
            </a:r>
            <a:r>
              <a:rPr lang="hr-HR" dirty="0" smtClean="0"/>
              <a:t>učenik je obvezan odmah predati odgojno-obrazovnome radniku. 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Razrednik, ravnatelj ili stručni suradnik obvezan je pozvati roditelja učenika i uručiti mu predmet, a u slučaju potrebe obavijestiti i nadležnu policijsku postaju.</a:t>
            </a:r>
            <a:endParaRPr lang="hr-HR" dirty="0"/>
          </a:p>
        </p:txBody>
      </p:sp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 smtClean="0"/>
              <a:t>PREDMETI KOJI OMETAJU RAD</a:t>
            </a: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752528"/>
          </a:xfrm>
        </p:spPr>
        <p:txBody>
          <a:bodyPr>
            <a:normAutofit lnSpcReduction="10000"/>
          </a:bodyPr>
          <a:lstStyle/>
          <a:p>
            <a:r>
              <a:rPr lang="hr-HR" b="1" dirty="0" smtClean="0"/>
              <a:t>Učitelj će pozvati  stručnoga suradnika ili razrednika </a:t>
            </a:r>
            <a:r>
              <a:rPr lang="hr-HR" dirty="0" smtClean="0"/>
              <a:t>učenika ili osobu imenovanu za sprječavanje nasilja u školskoj ustanovi, koji će razgovarati s učenikom i njegovim roditeljem.</a:t>
            </a:r>
          </a:p>
          <a:p>
            <a:endParaRPr lang="hr-HR" dirty="0" smtClean="0"/>
          </a:p>
          <a:p>
            <a:r>
              <a:rPr lang="hr-HR" b="1" dirty="0" smtClean="0"/>
              <a:t>izvijestiti roditelja o neprimjerenom ponašanju </a:t>
            </a:r>
            <a:r>
              <a:rPr lang="hr-HR" dirty="0" smtClean="0"/>
              <a:t>njegova djeteta, predložiti mogućnosti rješavanja uočenih problema, te odredbama kućnoga reda i statuta škole vezano uz pravila ponašanja i pedagoške mjere.</a:t>
            </a:r>
          </a:p>
          <a:p>
            <a:pPr>
              <a:buNone/>
            </a:pPr>
            <a:endParaRPr lang="hr-HR" dirty="0" smtClean="0"/>
          </a:p>
          <a:p>
            <a:endParaRPr lang="hr-HR" sz="800" dirty="0" smtClean="0"/>
          </a:p>
          <a:p>
            <a:r>
              <a:rPr lang="hr-HR" dirty="0" smtClean="0"/>
              <a:t>Roditelj učenika obvezan je javiti se na poziv školske ustanove, a ako se roditelj više puta ne odazove pozivu, školska ustanova dužna je </a:t>
            </a:r>
            <a:r>
              <a:rPr lang="hr-HR" b="1" dirty="0" smtClean="0"/>
              <a:t>obavijestiti Ured i nadležni centar socijalne skrbi.</a:t>
            </a:r>
          </a:p>
          <a:p>
            <a:endParaRPr lang="hr-HR" b="1" dirty="0" smtClean="0"/>
          </a:p>
          <a:p>
            <a:endParaRPr lang="hr-HR" b="1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bg1"/>
                </a:solidFill>
              </a:rPr>
              <a:t>Ako učenik ne reagira na upozorenje</a:t>
            </a:r>
            <a:endParaRPr lang="hr-H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hr-HR" dirty="0" smtClean="0"/>
          </a:p>
          <a:p>
            <a:pPr algn="ctr"/>
            <a:r>
              <a:rPr lang="hr-HR" dirty="0" smtClean="0"/>
              <a:t> Škola će obavijestiti: </a:t>
            </a:r>
          </a:p>
          <a:p>
            <a:pPr algn="ctr"/>
            <a:endParaRPr lang="hr-HR" dirty="0" smtClean="0"/>
          </a:p>
          <a:p>
            <a:pPr algn="ctr"/>
            <a:r>
              <a:rPr lang="hr-HR" dirty="0" smtClean="0"/>
              <a:t> roditelja učenika,</a:t>
            </a:r>
          </a:p>
          <a:p>
            <a:pPr algn="ctr"/>
            <a:r>
              <a:rPr lang="hr-HR" dirty="0" smtClean="0"/>
              <a:t> nadležni tim školske medicine</a:t>
            </a:r>
          </a:p>
          <a:p>
            <a:pPr algn="ctr"/>
            <a:r>
              <a:rPr lang="hr-HR" dirty="0" smtClean="0"/>
              <a:t> nadležni centar za socijalnu skrb,</a:t>
            </a:r>
          </a:p>
          <a:p>
            <a:pPr algn="ctr"/>
            <a:endParaRPr lang="hr-HR" dirty="0" smtClean="0"/>
          </a:p>
          <a:p>
            <a:pPr algn="ctr"/>
            <a:r>
              <a:rPr lang="hr-HR" dirty="0" smtClean="0"/>
              <a:t> u dogovoru s nadležnim tijelima osigurati pomoć učeniku i roditelju.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 Ako  učenik učestalo krši kućni red</a:t>
            </a: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527048"/>
            <a:ext cx="8712968" cy="4572000"/>
          </a:xfrm>
        </p:spPr>
        <p:txBody>
          <a:bodyPr>
            <a:normAutofit/>
          </a:bodyPr>
          <a:lstStyle/>
          <a:p>
            <a:r>
              <a:rPr lang="hr-HR" dirty="0" smtClean="0"/>
              <a:t>Škola treba: 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Organizirati </a:t>
            </a:r>
            <a:r>
              <a:rPr lang="hr-HR" b="1" dirty="0" smtClean="0"/>
              <a:t>dodatne edukacije </a:t>
            </a:r>
            <a:r>
              <a:rPr lang="hr-HR" dirty="0" smtClean="0"/>
              <a:t>učenika i roditelja,  </a:t>
            </a:r>
          </a:p>
          <a:p>
            <a:endParaRPr lang="hr-HR" dirty="0" smtClean="0"/>
          </a:p>
          <a:p>
            <a:r>
              <a:rPr lang="hr-HR" dirty="0" smtClean="0"/>
              <a:t> Edukacije učenika i roditelja mogu se provoditi u suradnji s nadležnim institucijama, udrugama, lokalnom zajednicom.</a:t>
            </a:r>
          </a:p>
          <a:p>
            <a:endParaRPr lang="hr-HR" dirty="0" smtClean="0"/>
          </a:p>
          <a:p>
            <a:r>
              <a:rPr lang="hr-HR" b="1" dirty="0" smtClean="0"/>
              <a:t>Učenik ili roditelj učenika ima pravo prijaviti </a:t>
            </a:r>
            <a:r>
              <a:rPr lang="hr-HR" dirty="0" smtClean="0"/>
              <a:t>razredniku, stručnom suradniku ili ravnatelju </a:t>
            </a:r>
            <a:r>
              <a:rPr lang="hr-HR" b="1" dirty="0" smtClean="0"/>
              <a:t>svako neprimjereno, neprofesionalno i neetično postupanje odgojno-obrazovnoga radnika.</a:t>
            </a:r>
          </a:p>
          <a:p>
            <a:endParaRPr lang="hr-HR" dirty="0"/>
          </a:p>
        </p:txBody>
      </p:sp>
      <p:sp>
        <p:nvSpPr>
          <p:cNvPr id="5" name="Naslov 4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bg1"/>
                </a:solidFill>
              </a:rPr>
              <a:t>Ako učenici školske ustanove učestalo krše kućni red</a:t>
            </a:r>
            <a:endParaRPr lang="hr-H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algn="ctr"/>
            <a:r>
              <a:rPr lang="hr-HR" dirty="0" smtClean="0"/>
              <a:t>Školska ustanova obvezna je </a:t>
            </a:r>
            <a:r>
              <a:rPr lang="hr-HR" b="1" dirty="0" smtClean="0"/>
              <a:t>donijeti i provoditi školske preventivne programe.</a:t>
            </a:r>
          </a:p>
          <a:p>
            <a:pPr algn="ctr"/>
            <a:endParaRPr lang="hr-HR" dirty="0" smtClean="0"/>
          </a:p>
          <a:p>
            <a:pPr algn="ctr"/>
            <a:r>
              <a:rPr lang="hr-HR" dirty="0" smtClean="0"/>
              <a:t>Školski preventivni programi sastavni su dio godišnjega plana i programa ili </a:t>
            </a:r>
            <a:r>
              <a:rPr lang="hr-HR" b="1" dirty="0" smtClean="0"/>
              <a:t>školskoga kurikuluma</a:t>
            </a:r>
            <a:r>
              <a:rPr lang="hr-HR" dirty="0" smtClean="0"/>
              <a:t>.</a:t>
            </a:r>
          </a:p>
          <a:p>
            <a:pPr algn="ctr"/>
            <a:endParaRPr lang="hr-HR" dirty="0" smtClean="0"/>
          </a:p>
          <a:p>
            <a:pPr algn="ctr"/>
            <a:r>
              <a:rPr lang="hr-HR" dirty="0" smtClean="0"/>
              <a:t> </a:t>
            </a:r>
            <a:r>
              <a:rPr lang="hr-HR" b="1" dirty="0" smtClean="0"/>
              <a:t>Školski preventivni programi provode se u sklopu redovite nastave, sata razrednika, školskih ili razrednih projekata, predavanja i drugih aktivnosti koje organizira školska ustanova.</a:t>
            </a:r>
          </a:p>
          <a:p>
            <a:pPr algn="ctr"/>
            <a:endParaRPr lang="hr-HR" dirty="0" smtClean="0"/>
          </a:p>
          <a:p>
            <a:pPr algn="ctr"/>
            <a:r>
              <a:rPr lang="hr-HR" dirty="0" smtClean="0"/>
              <a:t>Školski preventivni programi provode se i </a:t>
            </a:r>
            <a:r>
              <a:rPr lang="hr-HR" b="1" dirty="0" smtClean="0"/>
              <a:t>na roditeljskim sastancima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i="1" dirty="0" smtClean="0"/>
              <a:t>Čl. 23.  Preventivni programi</a:t>
            </a: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Školska ustanova obvezna je u sklopu stručnog usavršavanja odgojno-obrazovnih radnika najmanje </a:t>
            </a:r>
            <a:r>
              <a:rPr lang="hr-HR" b="1" dirty="0" smtClean="0"/>
              <a:t>jedanput godišnje planirati i ostvariti teme vezane uz prevenciju nasilja i zaštite prava učenika.</a:t>
            </a:r>
          </a:p>
          <a:p>
            <a:endParaRPr lang="hr-HR" dirty="0" smtClean="0"/>
          </a:p>
          <a:p>
            <a:r>
              <a:rPr lang="hr-HR" dirty="0" smtClean="0"/>
              <a:t>Školska ustanova obvezna je u suradnji s nadležnim institucijama organizirati najmanje </a:t>
            </a:r>
            <a:r>
              <a:rPr lang="hr-HR" b="1" dirty="0" smtClean="0"/>
              <a:t>jedanput u dvije godine edukaciju pružanja prve pomoći,</a:t>
            </a:r>
            <a:r>
              <a:rPr lang="hr-HR" dirty="0" smtClean="0"/>
              <a:t>    </a:t>
            </a:r>
          </a:p>
          <a:p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778098"/>
          </a:xfrm>
        </p:spPr>
        <p:txBody>
          <a:bodyPr/>
          <a:lstStyle/>
          <a:p>
            <a:pPr algn="ctr"/>
            <a:r>
              <a:rPr lang="hr-HR" b="1" dirty="0" smtClean="0"/>
              <a:t>EDUKACIJA UČITELJA</a:t>
            </a: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43910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vi-VN" dirty="0" smtClean="0"/>
              <a:t>Stručni suradnici obvezni su na </a:t>
            </a:r>
            <a:r>
              <a:rPr lang="vi-VN" b="1" dirty="0" smtClean="0"/>
              <a:t>kraju svakog polugodišta </a:t>
            </a:r>
            <a:r>
              <a:rPr lang="vi-VN" dirty="0" smtClean="0"/>
              <a:t>provesti </a:t>
            </a:r>
            <a:r>
              <a:rPr lang="vi-VN" b="1" dirty="0" smtClean="0"/>
              <a:t>stručnu evaluaciju </a:t>
            </a:r>
            <a:r>
              <a:rPr lang="vi-VN" dirty="0" smtClean="0"/>
              <a:t>provedbe preventivnih programa.</a:t>
            </a:r>
            <a:endParaRPr lang="hr-HR" dirty="0" smtClean="0"/>
          </a:p>
          <a:p>
            <a:pPr>
              <a:buNone/>
            </a:pPr>
            <a:endParaRPr lang="vi-VN" dirty="0" smtClean="0"/>
          </a:p>
          <a:p>
            <a:pPr algn="ctr"/>
            <a:r>
              <a:rPr lang="vi-VN" dirty="0" smtClean="0"/>
              <a:t>Ravnatelj je obvezan najmanje dva puta tijekom školske godine izvijestiti</a:t>
            </a:r>
            <a:r>
              <a:rPr lang="hr-HR" dirty="0" smtClean="0"/>
              <a:t>:</a:t>
            </a:r>
          </a:p>
          <a:p>
            <a:pPr algn="ctr"/>
            <a:endParaRPr lang="hr-HR" dirty="0" smtClean="0"/>
          </a:p>
          <a:p>
            <a:pPr algn="ctr"/>
            <a:r>
              <a:rPr lang="vi-VN" dirty="0" smtClean="0"/>
              <a:t> učiteljsko</a:t>
            </a:r>
            <a:r>
              <a:rPr lang="hr-HR" dirty="0" smtClean="0"/>
              <a:t> </a:t>
            </a:r>
            <a:r>
              <a:rPr lang="vi-VN" dirty="0" smtClean="0"/>
              <a:t>vijeće, </a:t>
            </a:r>
            <a:endParaRPr lang="hr-HR" dirty="0" smtClean="0"/>
          </a:p>
          <a:p>
            <a:pPr algn="ctr"/>
            <a:r>
              <a:rPr lang="vi-VN" dirty="0" smtClean="0"/>
              <a:t>vijeće roditelja </a:t>
            </a:r>
            <a:endParaRPr lang="hr-HR" dirty="0" smtClean="0"/>
          </a:p>
          <a:p>
            <a:pPr algn="ctr"/>
            <a:r>
              <a:rPr lang="vi-VN" dirty="0" smtClean="0"/>
              <a:t>školski</a:t>
            </a:r>
            <a:r>
              <a:rPr lang="hr-HR" dirty="0" smtClean="0"/>
              <a:t> o</a:t>
            </a:r>
            <a:r>
              <a:rPr lang="vi-VN" dirty="0" smtClean="0"/>
              <a:t>dbor </a:t>
            </a:r>
            <a:endParaRPr lang="hr-HR" dirty="0" smtClean="0"/>
          </a:p>
          <a:p>
            <a:endParaRPr lang="hr-HR" dirty="0" smtClean="0"/>
          </a:p>
          <a:p>
            <a:pPr algn="ctr">
              <a:buNone/>
            </a:pPr>
            <a:r>
              <a:rPr lang="hr-HR" dirty="0" smtClean="0"/>
              <a:t>O </a:t>
            </a:r>
            <a:r>
              <a:rPr lang="vi-VN" dirty="0" smtClean="0"/>
              <a:t>stanju sigurnosti, provođenju preventivnih programa</a:t>
            </a:r>
            <a:r>
              <a:rPr lang="hr-HR" dirty="0" smtClean="0"/>
              <a:t>,</a:t>
            </a:r>
            <a:r>
              <a:rPr lang="vi-VN" dirty="0" smtClean="0"/>
              <a:t> te mjerama poduzetim u cilju zaštite prava učenika.</a:t>
            </a:r>
            <a:endParaRPr lang="vi-VN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pPr algn="ctr"/>
            <a:r>
              <a:rPr lang="hr-HR" b="1" dirty="0" smtClean="0">
                <a:solidFill>
                  <a:schemeClr val="bg1"/>
                </a:solidFill>
              </a:rPr>
              <a:t>Čl. 24.    EVALUACIJA</a:t>
            </a:r>
            <a:endParaRPr lang="hr-H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1752" y="2420888"/>
            <a:ext cx="8503920" cy="3678160"/>
          </a:xfrm>
        </p:spPr>
        <p:txBody>
          <a:bodyPr>
            <a:normAutofit/>
          </a:bodyPr>
          <a:lstStyle/>
          <a:p>
            <a:pPr algn="ctr"/>
            <a:r>
              <a:rPr lang="hr-HR" dirty="0" smtClean="0"/>
              <a:t>Danom objave u NN – 18.10.2013.</a:t>
            </a:r>
          </a:p>
          <a:p>
            <a:pPr algn="ctr"/>
            <a:endParaRPr lang="hr-HR" dirty="0"/>
          </a:p>
          <a:p>
            <a:pPr algn="ctr"/>
            <a:r>
              <a:rPr lang="hr-HR" dirty="0" smtClean="0"/>
              <a:t>Ministar Željko Jovanović </a:t>
            </a:r>
          </a:p>
          <a:p>
            <a:pPr algn="ctr"/>
            <a:endParaRPr lang="hr-HR" dirty="0"/>
          </a:p>
          <a:p>
            <a:pPr algn="ctr"/>
            <a:endParaRPr lang="hr-HR" dirty="0" smtClean="0"/>
          </a:p>
          <a:p>
            <a:pPr algn="ctr"/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i="1" dirty="0" smtClean="0"/>
              <a:t>Hvala na pažnji !</a:t>
            </a:r>
            <a:endParaRPr lang="hr-HR" i="1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Čl.  25  Stupanje  na snagu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22466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9553" y="1772816"/>
            <a:ext cx="8208912" cy="4353347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hr-HR" sz="3600" dirty="0"/>
              <a:t>posebno skrbiti o ostvarivanju prava učenika u slučajevima svih oblika:</a:t>
            </a:r>
          </a:p>
          <a:p>
            <a:pPr algn="ctr">
              <a:buNone/>
            </a:pPr>
            <a:endParaRPr lang="hr-HR" sz="3600" dirty="0"/>
          </a:p>
          <a:p>
            <a:pPr algn="ctr"/>
            <a:r>
              <a:rPr lang="hr-HR" sz="3600" b="1" dirty="0"/>
              <a:t>nasilja, </a:t>
            </a:r>
          </a:p>
          <a:p>
            <a:pPr algn="ctr"/>
            <a:r>
              <a:rPr lang="hr-HR" sz="3600" b="1" dirty="0"/>
              <a:t>spolne zlouporabe,</a:t>
            </a:r>
          </a:p>
          <a:p>
            <a:pPr algn="ctr"/>
            <a:r>
              <a:rPr lang="hr-HR" sz="3600" b="1" dirty="0"/>
              <a:t>zanemarivanja, </a:t>
            </a:r>
          </a:p>
          <a:p>
            <a:pPr algn="ctr"/>
            <a:r>
              <a:rPr lang="hr-HR" sz="3600" b="1" dirty="0"/>
              <a:t>odgojne zapuštenosti, </a:t>
            </a:r>
          </a:p>
          <a:p>
            <a:pPr algn="ctr"/>
            <a:r>
              <a:rPr lang="hr-HR" sz="3600" b="1" dirty="0"/>
              <a:t>nehajnog postupanja, </a:t>
            </a:r>
          </a:p>
          <a:p>
            <a:pPr algn="ctr"/>
            <a:r>
              <a:rPr lang="hr-HR" sz="3600" b="1" dirty="0"/>
              <a:t>zlostavljanja</a:t>
            </a:r>
          </a:p>
          <a:p>
            <a:pPr algn="ctr"/>
            <a:r>
              <a:rPr lang="hr-HR" sz="3600" b="1" dirty="0"/>
              <a:t>izrabljivanja</a:t>
            </a:r>
          </a:p>
          <a:p>
            <a:pPr algn="ctr">
              <a:buNone/>
            </a:pPr>
            <a:endParaRPr lang="hr-HR" b="1" dirty="0"/>
          </a:p>
          <a:p>
            <a:pPr algn="ctr"/>
            <a:r>
              <a:rPr lang="hr-HR" b="1" dirty="0"/>
              <a:t>Provoditi preventivne programe</a:t>
            </a:r>
          </a:p>
          <a:p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/>
              <a:t>Školska ustanova obvezna je :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8678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r>
              <a:rPr lang="hr-HR" b="1" dirty="0" smtClean="0"/>
              <a:t>Bez obzira na način na koji je došao do nekog saznanja</a:t>
            </a:r>
            <a:r>
              <a:rPr lang="hr-HR" dirty="0" smtClean="0"/>
              <a:t> – svaki djelatnik treba o povredi prava učenika </a:t>
            </a:r>
            <a:r>
              <a:rPr lang="hr-HR" b="1" dirty="0" smtClean="0"/>
              <a:t>izvijestiti razrednika ili stručne suradnike </a:t>
            </a:r>
            <a:r>
              <a:rPr lang="hr-HR" dirty="0" smtClean="0"/>
              <a:t>koji će o poduzetim mjerama obavijestiti </a:t>
            </a:r>
            <a:r>
              <a:rPr lang="hr-HR" b="1" dirty="0" smtClean="0"/>
              <a:t>ravnatelja</a:t>
            </a:r>
          </a:p>
          <a:p>
            <a:endParaRPr lang="hr-HR" b="1" dirty="0" smtClean="0"/>
          </a:p>
          <a:p>
            <a:r>
              <a:rPr lang="hr-HR" dirty="0" smtClean="0"/>
              <a:t>U školama koje rade u 2 smjene  </a:t>
            </a:r>
            <a:r>
              <a:rPr lang="hr-HR" b="1" dirty="0" smtClean="0"/>
              <a:t>ravnatelj treba ovlastiti 2 osobe</a:t>
            </a:r>
            <a:r>
              <a:rPr lang="hr-HR" dirty="0" smtClean="0"/>
              <a:t> za postupanje u slučajevima povrede prava učenika – u pravilu </a:t>
            </a:r>
            <a:r>
              <a:rPr lang="hr-HR" b="1" dirty="0" smtClean="0"/>
              <a:t>voditelja smjene </a:t>
            </a:r>
            <a:endParaRPr lang="hr-HR" b="1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err="1" smtClean="0"/>
              <a:t>Čl</a:t>
            </a:r>
            <a:r>
              <a:rPr lang="hr-HR" dirty="0" smtClean="0"/>
              <a:t>- 4.  Obaveza svakog radnika škole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38397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504056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hr-HR" dirty="0" smtClean="0"/>
              <a:t> Obaviještenost o svim pitanjima koja se na njega odnose</a:t>
            </a:r>
          </a:p>
          <a:p>
            <a:pPr algn="ctr"/>
            <a:endParaRPr lang="hr-HR" dirty="0" smtClean="0"/>
          </a:p>
          <a:p>
            <a:pPr algn="ctr"/>
            <a:r>
              <a:rPr lang="hr-HR" dirty="0" smtClean="0"/>
              <a:t> Savjet i pomoć u rješavanju problema, </a:t>
            </a:r>
          </a:p>
          <a:p>
            <a:pPr algn="ctr">
              <a:buNone/>
            </a:pPr>
            <a:r>
              <a:rPr lang="hr-HR" dirty="0" smtClean="0"/>
              <a:t> </a:t>
            </a:r>
          </a:p>
          <a:p>
            <a:pPr algn="ctr"/>
            <a:r>
              <a:rPr lang="hr-HR" dirty="0" smtClean="0"/>
              <a:t> Poštovanje njegova mišljenja,</a:t>
            </a:r>
          </a:p>
          <a:p>
            <a:pPr algn="ctr">
              <a:buNone/>
            </a:pPr>
            <a:endParaRPr lang="hr-HR" dirty="0" smtClean="0"/>
          </a:p>
          <a:p>
            <a:pPr algn="ctr"/>
            <a:r>
              <a:rPr lang="hr-HR" dirty="0" smtClean="0"/>
              <a:t> Pomoć drugih učenika školske ustanove,</a:t>
            </a:r>
          </a:p>
          <a:p>
            <a:pPr algn="ctr">
              <a:buNone/>
            </a:pPr>
            <a:endParaRPr lang="hr-HR" dirty="0" smtClean="0"/>
          </a:p>
          <a:p>
            <a:pPr algn="ctr"/>
            <a:r>
              <a:rPr lang="hr-HR" dirty="0" smtClean="0"/>
              <a:t> Pritužbu koju može predati učiteljima,ravnatelju i školskom odboru,</a:t>
            </a:r>
          </a:p>
          <a:p>
            <a:pPr algn="ctr">
              <a:buNone/>
            </a:pPr>
            <a:endParaRPr lang="hr-HR" dirty="0" smtClean="0"/>
          </a:p>
          <a:p>
            <a:pPr algn="ctr"/>
            <a:r>
              <a:rPr lang="hr-HR" dirty="0" smtClean="0"/>
              <a:t>Sudjelovanje u radu vijeća učenika,te u izradi i provedbi kućnoga reda,</a:t>
            </a:r>
          </a:p>
          <a:p>
            <a:pPr algn="ctr">
              <a:buNone/>
            </a:pPr>
            <a:endParaRPr lang="hr-HR" dirty="0" smtClean="0"/>
          </a:p>
          <a:p>
            <a:pPr algn="ctr"/>
            <a:r>
              <a:rPr lang="hr-HR" dirty="0" smtClean="0"/>
              <a:t>Predlaganje poboljšanja odgojno-obrazovnoga procesa   </a:t>
            </a:r>
          </a:p>
          <a:p>
            <a:pPr algn="ctr"/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1268760"/>
          </a:xfrm>
        </p:spPr>
        <p:txBody>
          <a:bodyPr>
            <a:normAutofit/>
          </a:bodyPr>
          <a:lstStyle/>
          <a:p>
            <a:r>
              <a:rPr lang="hr-HR" sz="2800" b="1" dirty="0" smtClean="0">
                <a:solidFill>
                  <a:schemeClr val="bg1"/>
                </a:solidFill>
              </a:rPr>
              <a:t>Čl.5.  Odgojno-obrazovni radnici i ravnatelj školske ustanove obvezni su osigurati učeniku :</a:t>
            </a:r>
            <a:endParaRPr lang="hr-HR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916832"/>
            <a:ext cx="8291264" cy="4464496"/>
          </a:xfrm>
        </p:spPr>
        <p:txBody>
          <a:bodyPr>
            <a:normAutofit/>
          </a:bodyPr>
          <a:lstStyle/>
          <a:p>
            <a:pPr algn="ctr"/>
            <a:r>
              <a:rPr lang="hr-HR" dirty="0" smtClean="0"/>
              <a:t> na tjelesno i emocionalno nasilja, </a:t>
            </a:r>
          </a:p>
          <a:p>
            <a:pPr algn="ctr"/>
            <a:r>
              <a:rPr lang="hr-HR" dirty="0" smtClean="0"/>
              <a:t>spolne zlouporabe,</a:t>
            </a:r>
          </a:p>
          <a:p>
            <a:pPr algn="ctr"/>
            <a:r>
              <a:rPr lang="hr-HR" dirty="0" smtClean="0"/>
              <a:t> zanemarivanja, </a:t>
            </a:r>
          </a:p>
          <a:p>
            <a:pPr algn="ctr"/>
            <a:r>
              <a:rPr lang="hr-HR" dirty="0" smtClean="0"/>
              <a:t>nesavjesnog postupanja, </a:t>
            </a:r>
          </a:p>
          <a:p>
            <a:pPr algn="ctr"/>
            <a:r>
              <a:rPr lang="hr-HR" dirty="0" smtClean="0"/>
              <a:t>zlostavljanja ili </a:t>
            </a:r>
          </a:p>
          <a:p>
            <a:pPr algn="ctr"/>
            <a:r>
              <a:rPr lang="hr-HR" dirty="0" smtClean="0"/>
              <a:t>izrabljivanja učenika</a:t>
            </a:r>
          </a:p>
          <a:p>
            <a:pPr algn="ctr"/>
            <a:r>
              <a:rPr lang="hr-HR" dirty="0" smtClean="0"/>
              <a:t> </a:t>
            </a:r>
          </a:p>
          <a:p>
            <a:pPr algn="ctr"/>
            <a:r>
              <a:rPr lang="hr-HR" dirty="0" smtClean="0"/>
              <a:t>(u daljnjem tekstu:)</a:t>
            </a:r>
          </a:p>
          <a:p>
            <a:pPr algn="ctr">
              <a:buNone/>
            </a:pPr>
            <a:r>
              <a:rPr lang="hr-HR" sz="3600" dirty="0" smtClean="0"/>
              <a:t> NASILNO POSTUPANJE</a:t>
            </a:r>
            <a:endParaRPr lang="hr-HR" sz="3600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U slučajevima sumnje na : </a:t>
            </a: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1447800"/>
            <a:ext cx="8496944" cy="4572000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pPr algn="ctr"/>
            <a:r>
              <a:rPr lang="hr-HR" dirty="0" smtClean="0"/>
              <a:t>Učitelji </a:t>
            </a:r>
          </a:p>
          <a:p>
            <a:pPr algn="ctr"/>
            <a:r>
              <a:rPr lang="hr-HR" dirty="0" smtClean="0"/>
              <a:t> Stručni suradnici</a:t>
            </a:r>
          </a:p>
          <a:p>
            <a:pPr algn="ctr"/>
            <a:r>
              <a:rPr lang="hr-HR" dirty="0" smtClean="0"/>
              <a:t>Pomoćnici u nastavi</a:t>
            </a:r>
          </a:p>
          <a:p>
            <a:pPr algn="ctr"/>
            <a:r>
              <a:rPr lang="hr-HR" dirty="0" smtClean="0"/>
              <a:t>Ravnatelj</a:t>
            </a:r>
          </a:p>
          <a:p>
            <a:pPr algn="ctr"/>
            <a:endParaRPr lang="hr-HR" dirty="0" smtClean="0"/>
          </a:p>
          <a:p>
            <a:pPr algn="ctr"/>
            <a:endParaRPr lang="hr-HR" dirty="0" smtClean="0"/>
          </a:p>
          <a:p>
            <a:pPr algn="ctr"/>
            <a:r>
              <a:rPr lang="hr-HR" b="1" dirty="0" smtClean="0">
                <a:solidFill>
                  <a:schemeClr val="accent3">
                    <a:lumMod val="75000"/>
                  </a:schemeClr>
                </a:solidFill>
              </a:rPr>
              <a:t>POKRENUTI POSTUPAK RADI ZAŠTITE PRAVA UČENIKA.</a:t>
            </a:r>
            <a:endParaRPr lang="hr-H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chemeClr val="bg1"/>
                </a:solidFill>
              </a:rPr>
              <a:t>DUŽNI SU :</a:t>
            </a:r>
            <a:endParaRPr lang="hr-H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2060848"/>
            <a:ext cx="8748464" cy="3958952"/>
          </a:xfrm>
        </p:spPr>
        <p:txBody>
          <a:bodyPr>
            <a:normAutofit/>
          </a:bodyPr>
          <a:lstStyle/>
          <a:p>
            <a:r>
              <a:rPr lang="hr-HR" dirty="0" smtClean="0"/>
              <a:t>O</a:t>
            </a:r>
            <a:r>
              <a:rPr lang="vi-VN" dirty="0" smtClean="0"/>
              <a:t>sigurati da tragovi i dokazi počinjenoga kaznenog djela koji se nalaze u školskoj ustanovi do dolaska policije ne budu uništeni, skriveni, izmijenjeni ili otuđeni s mjesta događaja.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Na zahtjev policije ustupiti dokumentaciju te pružiti saznanja o povredi prava učenika.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0"/>
            <a:ext cx="8363272" cy="1700808"/>
          </a:xfrm>
        </p:spPr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chemeClr val="bg1"/>
                </a:solidFill>
              </a:rPr>
              <a:t>U slučaju sumnje na počinjenje kaznenog djela</a:t>
            </a:r>
            <a:endParaRPr lang="hr-H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alni oblik">
  <a:themeElements>
    <a:clrScheme name="Valni oblik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alni oblik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alni oblik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438</TotalTime>
  <Words>2109</Words>
  <Application>Microsoft Office PowerPoint</Application>
  <PresentationFormat>Prikaz na zaslonu (4:3)</PresentationFormat>
  <Paragraphs>264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38</vt:i4>
      </vt:variant>
    </vt:vector>
  </HeadingPairs>
  <TitlesOfParts>
    <vt:vector size="39" baseType="lpstr">
      <vt:lpstr>Valni oblik</vt:lpstr>
      <vt:lpstr>    </vt:lpstr>
      <vt:lpstr> Čl. 1  OVIM PRAVILNIKOM PROPISUJE SE   </vt:lpstr>
      <vt:lpstr>čl.3.    Zaštita prava učenika ostvaruje se:</vt:lpstr>
      <vt:lpstr>Školska ustanova obvezna je :</vt:lpstr>
      <vt:lpstr>Čl- 4.  Obaveza svakog radnika škole</vt:lpstr>
      <vt:lpstr>Čl.5.  Odgojno-obrazovni radnici i ravnatelj školske ustanove obvezni su osigurati učeniku :</vt:lpstr>
      <vt:lpstr>U slučajevima sumnje na : </vt:lpstr>
      <vt:lpstr>DUŽNI SU :</vt:lpstr>
      <vt:lpstr>U slučaju sumnje na počinjenje kaznenog djela</vt:lpstr>
      <vt:lpstr>U slučaju nasilja među učenicima</vt:lpstr>
      <vt:lpstr>  čl.6.   Postupanje u slučajevima nasilničkog ponašanja među učenicima</vt:lpstr>
      <vt:lpstr>  Čl.8.  U slučajevima povrede prava učenika</vt:lpstr>
      <vt:lpstr>Čl. 9.    U slučaju nasilnog postupanja prema učeniku</vt:lpstr>
      <vt:lpstr>ODMAH  nakon prijavljenoga nasilnog postupanja </vt:lpstr>
      <vt:lpstr>KRIZNE   INTERVENCIJE</vt:lpstr>
      <vt:lpstr>Čl. 10.  Tijekom razgovora  s  policijom</vt:lpstr>
      <vt:lpstr>Čl. 11.   Obrazac za prijavu nasilnog postupanja</vt:lpstr>
      <vt:lpstr>Vršnjački sukob</vt:lpstr>
      <vt:lpstr>Čl.12.    Pomoć učenicima žrtvama i počiniteljima nasilja</vt:lpstr>
      <vt:lpstr>Razrednik, stručni suradnik … obavezni su </vt:lpstr>
      <vt:lpstr> čl. 13.   U slučaju vršnjačkog nasilja odgojno-obrazovni radnici obvezni su:</vt:lpstr>
      <vt:lpstr>Čl. 14.   Sustavno praćenje i bilježenje</vt:lpstr>
      <vt:lpstr>Čl.15.    U slučaju ponovljenoga nasilnog postupanja učenika</vt:lpstr>
      <vt:lpstr> čl. 16.   Sigurnost učenika</vt:lpstr>
      <vt:lpstr>Čl. 17.   Kućni red </vt:lpstr>
      <vt:lpstr> čl. 18. 19.   Sigurnost i mediji</vt:lpstr>
      <vt:lpstr>Čl. 20.   Mediji </vt:lpstr>
      <vt:lpstr>Školska ustanova je obavezna :</vt:lpstr>
      <vt:lpstr>Čl. 21.   Zaštita podataka</vt:lpstr>
      <vt:lpstr>Čl. 22. Pravo na neometani odgojno-obrazovni rad</vt:lpstr>
      <vt:lpstr>PREDMETI KOJI OMETAJU RAD</vt:lpstr>
      <vt:lpstr>Ako učenik ne reagira na upozorenje</vt:lpstr>
      <vt:lpstr> Ako  učenik učestalo krši kućni red</vt:lpstr>
      <vt:lpstr>Ako učenici školske ustanove učestalo krše kućni red</vt:lpstr>
      <vt:lpstr>Čl. 23.  Preventivni programi</vt:lpstr>
      <vt:lpstr>EDUKACIJA UČITELJA</vt:lpstr>
      <vt:lpstr>Čl. 24.    EVALUACIJA</vt:lpstr>
      <vt:lpstr>Čl.  25  Stupanje  na snagu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PRAVILNIK</dc:title>
  <dc:creator>Korisnik</dc:creator>
  <cp:lastModifiedBy>Korisnik</cp:lastModifiedBy>
  <cp:revision>14</cp:revision>
  <dcterms:created xsi:type="dcterms:W3CDTF">2014-04-01T15:59:42Z</dcterms:created>
  <dcterms:modified xsi:type="dcterms:W3CDTF">2015-03-11T22:08:29Z</dcterms:modified>
</cp:coreProperties>
</file>